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7" r:id="rId2"/>
    <p:sldId id="268" r:id="rId3"/>
    <p:sldId id="257" r:id="rId4"/>
    <p:sldId id="539" r:id="rId5"/>
    <p:sldId id="271" r:id="rId6"/>
    <p:sldId id="272" r:id="rId7"/>
    <p:sldId id="534" r:id="rId8"/>
    <p:sldId id="459" r:id="rId9"/>
    <p:sldId id="270" r:id="rId10"/>
    <p:sldId id="273" r:id="rId11"/>
    <p:sldId id="535" r:id="rId12"/>
    <p:sldId id="536" r:id="rId13"/>
    <p:sldId id="541" r:id="rId14"/>
    <p:sldId id="537" r:id="rId15"/>
    <p:sldId id="538" r:id="rId16"/>
    <p:sldId id="542" r:id="rId17"/>
    <p:sldId id="543" r:id="rId18"/>
    <p:sldId id="540"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8499" autoAdjust="0"/>
  </p:normalViewPr>
  <p:slideViewPr>
    <p:cSldViewPr snapToGrid="0">
      <p:cViewPr varScale="1">
        <p:scale>
          <a:sx n="63" d="100"/>
          <a:sy n="63" d="100"/>
        </p:scale>
        <p:origin x="3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F5706C-3855-43E0-A5DB-C0C409DFC6CD}" type="datetimeFigureOut">
              <a:rPr lang="en-US" smtClean="0"/>
              <a:t>10/24/2025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115F5-7B72-4AA2-B639-778DAB4C0BAE}" type="slidenum">
              <a:rPr lang="en-US" smtClean="0"/>
              <a:t>‹#›</a:t>
            </a:fld>
            <a:endParaRPr lang="en-US"/>
          </a:p>
        </p:txBody>
      </p:sp>
    </p:spTree>
    <p:extLst>
      <p:ext uri="{BB962C8B-B14F-4D97-AF65-F5344CB8AC3E}">
        <p14:creationId xmlns:p14="http://schemas.microsoft.com/office/powerpoint/2010/main" val="1133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3</a:t>
            </a:fld>
            <a:endParaRPr lang="en-US"/>
          </a:p>
        </p:txBody>
      </p:sp>
    </p:spTree>
    <p:extLst>
      <p:ext uri="{BB962C8B-B14F-4D97-AF65-F5344CB8AC3E}">
        <p14:creationId xmlns:p14="http://schemas.microsoft.com/office/powerpoint/2010/main" val="20890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 microscopy doesn’t work well for charged surfaces</a:t>
            </a:r>
          </a:p>
        </p:txBody>
      </p:sp>
      <p:sp>
        <p:nvSpPr>
          <p:cNvPr id="4" name="Slide Number Placeholder 3"/>
          <p:cNvSpPr>
            <a:spLocks noGrp="1"/>
          </p:cNvSpPr>
          <p:nvPr>
            <p:ph type="sldNum" sz="quarter" idx="5"/>
          </p:nvPr>
        </p:nvSpPr>
        <p:spPr/>
        <p:txBody>
          <a:bodyPr/>
          <a:lstStyle/>
          <a:p>
            <a:fld id="{D2A35C37-1988-46CF-80BE-8A049F49B909}" type="slidenum">
              <a:rPr lang="en-US" smtClean="0"/>
              <a:pPr/>
              <a:t>7</a:t>
            </a:fld>
            <a:endParaRPr lang="en-US"/>
          </a:p>
        </p:txBody>
      </p:sp>
    </p:spTree>
    <p:extLst>
      <p:ext uri="{BB962C8B-B14F-4D97-AF65-F5344CB8AC3E}">
        <p14:creationId xmlns:p14="http://schemas.microsoft.com/office/powerpoint/2010/main" val="27211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Sputtered atoms ejected from the target have a wide energy distribution, typically up to tens of eV (100,000 K). The entire range from high-energy ballistic impact to low-energy thermalized motion is accessible by changing the background gas pressure.</a:t>
            </a:r>
            <a:endParaRPr lang="en-US" baseline="0" dirty="0"/>
          </a:p>
          <a:p>
            <a:r>
              <a:rPr lang="en-US" dirty="0"/>
              <a:t>For efficient momentum transfer, the atomic weight of the sputtering gas should be close to the atomic weight of the target, so for sputtering light elements neon is preferable, while for heavy elements krypton or xenon are used. Reactive gases can also be used to sputter compounds.</a:t>
            </a:r>
          </a:p>
        </p:txBody>
      </p:sp>
      <p:sp>
        <p:nvSpPr>
          <p:cNvPr id="4" name="Slide Number Placeholder 3"/>
          <p:cNvSpPr>
            <a:spLocks noGrp="1"/>
          </p:cNvSpPr>
          <p:nvPr>
            <p:ph type="sldNum" sz="quarter" idx="10"/>
          </p:nvPr>
        </p:nvSpPr>
        <p:spPr/>
        <p:txBody>
          <a:bodyPr/>
          <a:lstStyle/>
          <a:p>
            <a:fld id="{D2A35C37-1988-46CF-80BE-8A049F49B909}" type="slidenum">
              <a:rPr lang="en-US" smtClean="0"/>
              <a:pPr/>
              <a:t>8</a:t>
            </a:fld>
            <a:endParaRPr lang="en-US"/>
          </a:p>
        </p:txBody>
      </p:sp>
    </p:spTree>
    <p:extLst>
      <p:ext uri="{BB962C8B-B14F-4D97-AF65-F5344CB8AC3E}">
        <p14:creationId xmlns:p14="http://schemas.microsoft.com/office/powerpoint/2010/main" val="373393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rusts.</a:t>
            </a:r>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10</a:t>
            </a:fld>
            <a:endParaRPr lang="en-US"/>
          </a:p>
        </p:txBody>
      </p:sp>
    </p:spTree>
    <p:extLst>
      <p:ext uri="{BB962C8B-B14F-4D97-AF65-F5344CB8AC3E}">
        <p14:creationId xmlns:p14="http://schemas.microsoft.com/office/powerpoint/2010/main" val="155540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two volunteers. Tell one is Nb and other is oxygen. Nb gets 5 </a:t>
            </a:r>
            <a:r>
              <a:rPr lang="en-US" dirty="0" err="1"/>
              <a:t>oreos</a:t>
            </a:r>
            <a:r>
              <a:rPr lang="en-US" dirty="0"/>
              <a:t> because that’s how many outer electrons can be easily removed from </a:t>
            </a:r>
            <a:r>
              <a:rPr lang="en-US" dirty="0" err="1"/>
              <a:t>nb.</a:t>
            </a:r>
            <a:r>
              <a:rPr lang="en-US" dirty="0"/>
              <a:t> Oxygen desperately wants 2 </a:t>
            </a:r>
            <a:r>
              <a:rPr lang="en-US" dirty="0" err="1"/>
              <a:t>oreos</a:t>
            </a:r>
            <a:r>
              <a:rPr lang="en-US" dirty="0"/>
              <a:t> and Nb has 5, so they give up two. What if I add another oxygen? Sorry, Nb, you’ll lose two more. What if I add another oxygen? Nb will lose all 5 and the oxygen will get as full as they can, but not completely full if there is only one Nb. If there were two Nb, how many oxygen could we support? </a:t>
            </a:r>
          </a:p>
          <a:p>
            <a:endParaRPr lang="en-US" dirty="0"/>
          </a:p>
          <a:p>
            <a:r>
              <a:rPr lang="en-US" dirty="0"/>
              <a:t>(Could use cups to identify the oxygens.)</a:t>
            </a:r>
          </a:p>
          <a:p>
            <a:endParaRPr lang="en-US" dirty="0"/>
          </a:p>
          <a:p>
            <a:r>
              <a:rPr lang="en-US" dirty="0"/>
              <a:t>Let’s switch our Nb to atoms that only have 2 electrons/</a:t>
            </a:r>
            <a:r>
              <a:rPr lang="en-US" dirty="0" err="1"/>
              <a:t>oreos</a:t>
            </a:r>
            <a:r>
              <a:rPr lang="en-US" dirty="0"/>
              <a:t>, though the same logic applies to Nb (just less cookies). </a:t>
            </a:r>
          </a:p>
          <a:p>
            <a:endParaRPr lang="en-US" dirty="0"/>
          </a:p>
          <a:p>
            <a:r>
              <a:rPr lang="en-US" dirty="0"/>
              <a:t>Now let’s start to think about structure. I need 9 volunteers. 2 oxygen and rest Nb. Given these cookies aren’t localized to stay at one person, even if the oxygen stole two cookies of the other atom, the cookies on those other same atoms can move. Oxygen is an equal opportunity stealer, it won’t just steal from one. (could discuss this crystal structure, it’s the same as the left on the next slide)</a:t>
            </a:r>
          </a:p>
          <a:p>
            <a:endParaRPr lang="en-US" dirty="0"/>
          </a:p>
          <a:p>
            <a:r>
              <a:rPr lang="en-US" dirty="0"/>
              <a:t>If I add in another oxygen, where would it like to go? (could do a couple of these, it would be the same as the right picture on the next slide)</a:t>
            </a:r>
          </a:p>
          <a:p>
            <a:endParaRPr lang="en-US" dirty="0"/>
          </a:p>
          <a:p>
            <a:r>
              <a:rPr lang="en-US" dirty="0"/>
              <a:t>This might be too much, but it’s an option: Now Holcomb could play the role of a hydrogen atom that might come by. Chem students, what do I do? Or want? I also want a cookie. Who am I going to take it from? Not oxygen; oxygen really doesn’t like its cookies taken.</a:t>
            </a:r>
          </a:p>
          <a:p>
            <a:endParaRPr lang="en-US" dirty="0"/>
          </a:p>
          <a:p>
            <a:endParaRPr lang="en-US" dirty="0"/>
          </a:p>
          <a:p>
            <a:r>
              <a:rPr lang="en-US" dirty="0"/>
              <a:t>For the record, I could have also done this same idea with string, but it wouldn’t have been as tasty.</a:t>
            </a:r>
          </a:p>
          <a:p>
            <a:endParaRPr lang="en-US" dirty="0"/>
          </a:p>
          <a:p>
            <a:r>
              <a:rPr lang="en-US" dirty="0"/>
              <a:t>The </a:t>
            </a:r>
            <a:r>
              <a:rPr lang="en-US" i="1" dirty="0"/>
              <a:t>main</a:t>
            </a:r>
            <a:r>
              <a:rPr lang="en-US" dirty="0"/>
              <a:t> reason full orbitals are especially stable is because:</a:t>
            </a:r>
          </a:p>
          <a:p>
            <a:r>
              <a:rPr lang="en-US" dirty="0"/>
              <a:t>The orbital’s </a:t>
            </a:r>
            <a:r>
              <a:rPr lang="en-US" b="0" dirty="0"/>
              <a:t>charge distribution is balanced,</a:t>
            </a:r>
          </a:p>
          <a:p>
            <a:r>
              <a:rPr lang="en-US" b="0" dirty="0"/>
              <a:t>There’s no more room for electrons to drop in without </a:t>
            </a:r>
            <a:r>
              <a:rPr lang="en-US" dirty="0"/>
              <a:t>crowding and repelling each other,</a:t>
            </a:r>
          </a:p>
          <a:p>
            <a:r>
              <a:rPr lang="en-US" dirty="0"/>
              <a:t>So the atom can’t lower its energy much more — it’s “comfortable.”</a:t>
            </a:r>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13</a:t>
            </a:fld>
            <a:endParaRPr lang="en-US"/>
          </a:p>
        </p:txBody>
      </p:sp>
    </p:spTree>
    <p:extLst>
      <p:ext uri="{BB962C8B-B14F-4D97-AF65-F5344CB8AC3E}">
        <p14:creationId xmlns:p14="http://schemas.microsoft.com/office/powerpoint/2010/main" val="417068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14</a:t>
            </a:fld>
            <a:endParaRPr lang="en-US"/>
          </a:p>
        </p:txBody>
      </p:sp>
    </p:spTree>
    <p:extLst>
      <p:ext uri="{BB962C8B-B14F-4D97-AF65-F5344CB8AC3E}">
        <p14:creationId xmlns:p14="http://schemas.microsoft.com/office/powerpoint/2010/main" val="280482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show simpler example.</a:t>
            </a:r>
          </a:p>
          <a:p>
            <a:endParaRPr lang="en-US" dirty="0"/>
          </a:p>
          <a:p>
            <a:r>
              <a:rPr lang="en-US" dirty="0"/>
              <a:t>Crystal structure can have a huge role in the material properties. </a:t>
            </a:r>
          </a:p>
        </p:txBody>
      </p:sp>
      <p:sp>
        <p:nvSpPr>
          <p:cNvPr id="4" name="Slide Number Placeholder 3"/>
          <p:cNvSpPr>
            <a:spLocks noGrp="1"/>
          </p:cNvSpPr>
          <p:nvPr>
            <p:ph type="sldNum" sz="quarter" idx="5"/>
          </p:nvPr>
        </p:nvSpPr>
        <p:spPr/>
        <p:txBody>
          <a:bodyPr/>
          <a:lstStyle/>
          <a:p>
            <a:fld id="{59B115F5-7B72-4AA2-B639-778DAB4C0BAE}" type="slidenum">
              <a:rPr lang="en-US" smtClean="0"/>
              <a:t>17</a:t>
            </a:fld>
            <a:endParaRPr lang="en-US"/>
          </a:p>
        </p:txBody>
      </p:sp>
    </p:spTree>
    <p:extLst>
      <p:ext uri="{BB962C8B-B14F-4D97-AF65-F5344CB8AC3E}">
        <p14:creationId xmlns:p14="http://schemas.microsoft.com/office/powerpoint/2010/main" val="323252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obvious just from orbital filling why this wouldn’t oxidize. Here’s the best explanation I can think of for now:</a:t>
            </a:r>
          </a:p>
          <a:p>
            <a:endParaRPr lang="en-US" dirty="0"/>
          </a:p>
          <a:p>
            <a:r>
              <a:rPr lang="en-US" dirty="0"/>
              <a:t>Oxygen only reacts when it can get something out of it — lower energy by filling its orbitals. In </a:t>
            </a:r>
            <a:r>
              <a:rPr lang="en-US" dirty="0" err="1"/>
              <a:t>NbTiN</a:t>
            </a:r>
            <a:r>
              <a:rPr lang="en-US" dirty="0"/>
              <a:t>, the metals are already bonded tightly with nitrogen, so the electrons are locked up in low-energy bonds. Oxygen can’t get a better deal elsewhere, so it walks away.</a:t>
            </a:r>
          </a:p>
        </p:txBody>
      </p:sp>
      <p:sp>
        <p:nvSpPr>
          <p:cNvPr id="4" name="Slide Number Placeholder 3"/>
          <p:cNvSpPr>
            <a:spLocks noGrp="1"/>
          </p:cNvSpPr>
          <p:nvPr>
            <p:ph type="sldNum" sz="quarter" idx="5"/>
          </p:nvPr>
        </p:nvSpPr>
        <p:spPr/>
        <p:txBody>
          <a:bodyPr/>
          <a:lstStyle/>
          <a:p>
            <a:fld id="{59B115F5-7B72-4AA2-B639-778DAB4C0BAE}" type="slidenum">
              <a:rPr lang="en-US" smtClean="0"/>
              <a:t>18</a:t>
            </a:fld>
            <a:endParaRPr lang="en-US"/>
          </a:p>
        </p:txBody>
      </p:sp>
    </p:spTree>
    <p:extLst>
      <p:ext uri="{BB962C8B-B14F-4D97-AF65-F5344CB8AC3E}">
        <p14:creationId xmlns:p14="http://schemas.microsoft.com/office/powerpoint/2010/main" val="143495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60951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5377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69786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5773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6FB51-C4E2-46C4-8736-9E296C1F461D}"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0684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6FB51-C4E2-46C4-8736-9E296C1F461D}"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73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6FB51-C4E2-46C4-8736-9E296C1F461D}"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41551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6FB51-C4E2-46C4-8736-9E296C1F461D}"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8736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6FB51-C4E2-46C4-8736-9E296C1F461D}"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898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0967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20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6FB51-C4E2-46C4-8736-9E296C1F461D}" type="datetimeFigureOut">
              <a:rPr lang="en-US" smtClean="0"/>
              <a:t>10/24/2025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CCAD0-C67F-47F5-977E-BE682A61C318}" type="slidenum">
              <a:rPr lang="en-US" smtClean="0"/>
              <a:t>‹#›</a:t>
            </a:fld>
            <a:endParaRPr lang="en-US"/>
          </a:p>
        </p:txBody>
      </p:sp>
    </p:spTree>
    <p:extLst>
      <p:ext uri="{BB962C8B-B14F-4D97-AF65-F5344CB8AC3E}">
        <p14:creationId xmlns:p14="http://schemas.microsoft.com/office/powerpoint/2010/main" val="240404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B7E33-16CE-595C-D041-EEAC10FD4098}"/>
              </a:ext>
            </a:extLst>
          </p:cNvPr>
          <p:cNvSpPr>
            <a:spLocks noGrp="1"/>
          </p:cNvSpPr>
          <p:nvPr>
            <p:ph type="title"/>
          </p:nvPr>
        </p:nvSpPr>
        <p:spPr>
          <a:xfrm>
            <a:off x="628650" y="546101"/>
            <a:ext cx="7886700" cy="1325563"/>
          </a:xfrm>
        </p:spPr>
        <p:txBody>
          <a:bodyPr>
            <a:normAutofit fontScale="90000"/>
          </a:bodyPr>
          <a:lstStyle/>
          <a:p>
            <a:pPr algn="ctr"/>
            <a:r>
              <a:rPr lang="en-US" dirty="0"/>
              <a:t>Raman Groups: Please </a:t>
            </a:r>
            <a:r>
              <a:rPr lang="en-US" dirty="0">
                <a:solidFill>
                  <a:srgbClr val="00B050"/>
                </a:solidFill>
              </a:rPr>
              <a:t>Confirm Your Availability</a:t>
            </a:r>
            <a:r>
              <a:rPr lang="en-US" dirty="0"/>
              <a:t> Now</a:t>
            </a:r>
            <a:br>
              <a:rPr lang="en-US" dirty="0"/>
            </a:br>
            <a:r>
              <a:rPr lang="en-US" dirty="0"/>
              <a:t>Meet me in front of this room and we’ll walk over</a:t>
            </a:r>
          </a:p>
        </p:txBody>
      </p:sp>
      <p:graphicFrame>
        <p:nvGraphicFramePr>
          <p:cNvPr id="6" name="Table 5">
            <a:extLst>
              <a:ext uri="{FF2B5EF4-FFF2-40B4-BE49-F238E27FC236}">
                <a16:creationId xmlns:a16="http://schemas.microsoft.com/office/drawing/2014/main" id="{690E40D1-F3DE-91D9-B97B-3F6E6FD100C9}"/>
              </a:ext>
            </a:extLst>
          </p:cNvPr>
          <p:cNvGraphicFramePr>
            <a:graphicFrameLocks noGrp="1"/>
          </p:cNvGraphicFramePr>
          <p:nvPr>
            <p:extLst>
              <p:ext uri="{D42A27DB-BD31-4B8C-83A1-F6EECF244321}">
                <p14:modId xmlns:p14="http://schemas.microsoft.com/office/powerpoint/2010/main" val="3667398535"/>
              </p:ext>
            </p:extLst>
          </p:nvPr>
        </p:nvGraphicFramePr>
        <p:xfrm>
          <a:off x="523875" y="2559050"/>
          <a:ext cx="8096250" cy="2286000"/>
        </p:xfrm>
        <a:graphic>
          <a:graphicData uri="http://schemas.openxmlformats.org/drawingml/2006/table">
            <a:tbl>
              <a:tblPr firstRow="1" bandRow="1">
                <a:tableStyleId>{5C22544A-7EE6-4342-B048-85BDC9FD1C3A}</a:tableStyleId>
              </a:tblPr>
              <a:tblGrid>
                <a:gridCol w="2371725">
                  <a:extLst>
                    <a:ext uri="{9D8B030D-6E8A-4147-A177-3AD203B41FA5}">
                      <a16:colId xmlns:a16="http://schemas.microsoft.com/office/drawing/2014/main" val="2714225100"/>
                    </a:ext>
                  </a:extLst>
                </a:gridCol>
                <a:gridCol w="2000250">
                  <a:extLst>
                    <a:ext uri="{9D8B030D-6E8A-4147-A177-3AD203B41FA5}">
                      <a16:colId xmlns:a16="http://schemas.microsoft.com/office/drawing/2014/main" val="3757795282"/>
                    </a:ext>
                  </a:extLst>
                </a:gridCol>
                <a:gridCol w="1864667">
                  <a:extLst>
                    <a:ext uri="{9D8B030D-6E8A-4147-A177-3AD203B41FA5}">
                      <a16:colId xmlns:a16="http://schemas.microsoft.com/office/drawing/2014/main" val="1192349364"/>
                    </a:ext>
                  </a:extLst>
                </a:gridCol>
                <a:gridCol w="1859608">
                  <a:extLst>
                    <a:ext uri="{9D8B030D-6E8A-4147-A177-3AD203B41FA5}">
                      <a16:colId xmlns:a16="http://schemas.microsoft.com/office/drawing/2014/main" val="3155811760"/>
                    </a:ext>
                  </a:extLst>
                </a:gridCol>
              </a:tblGrid>
              <a:tr h="370840">
                <a:tc>
                  <a:txBody>
                    <a:bodyPr/>
                    <a:lstStyle/>
                    <a:p>
                      <a:r>
                        <a:rPr lang="en-US" sz="2400" dirty="0"/>
                        <a:t>Date/Time</a:t>
                      </a:r>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3516812511"/>
                  </a:ext>
                </a:extLst>
              </a:tr>
              <a:tr h="370840">
                <a:tc>
                  <a:txBody>
                    <a:bodyPr/>
                    <a:lstStyle/>
                    <a:p>
                      <a:r>
                        <a:rPr lang="en-US" sz="2400" dirty="0"/>
                        <a:t>24</a:t>
                      </a:r>
                      <a:r>
                        <a:rPr lang="en-US" sz="2400" baseline="30000" dirty="0"/>
                        <a:t>th</a:t>
                      </a:r>
                      <a:r>
                        <a:rPr lang="en-US" sz="2400" dirty="0"/>
                        <a:t>, 1:15 pm</a:t>
                      </a:r>
                    </a:p>
                  </a:txBody>
                  <a:tcPr/>
                </a:tc>
                <a:tc>
                  <a:txBody>
                    <a:bodyPr/>
                    <a:lstStyle/>
                    <a:p>
                      <a:r>
                        <a:rPr lang="en-US" sz="2400" dirty="0">
                          <a:solidFill>
                            <a:srgbClr val="00B050"/>
                          </a:solidFill>
                        </a:rPr>
                        <a:t>Charles</a:t>
                      </a:r>
                    </a:p>
                  </a:txBody>
                  <a:tcPr/>
                </a:tc>
                <a:tc>
                  <a:txBody>
                    <a:bodyPr/>
                    <a:lstStyle/>
                    <a:p>
                      <a:r>
                        <a:rPr lang="en-US" sz="2400" dirty="0">
                          <a:solidFill>
                            <a:srgbClr val="00B050"/>
                          </a:solidFill>
                        </a:rPr>
                        <a:t>Nate</a:t>
                      </a:r>
                    </a:p>
                  </a:txBody>
                  <a:tcPr/>
                </a:tc>
                <a:tc>
                  <a:txBody>
                    <a:bodyPr/>
                    <a:lstStyle/>
                    <a:p>
                      <a:endParaRPr lang="en-US" sz="2400" dirty="0"/>
                    </a:p>
                  </a:txBody>
                  <a:tcPr/>
                </a:tc>
                <a:extLst>
                  <a:ext uri="{0D108BD9-81ED-4DB2-BD59-A6C34878D82A}">
                    <a16:rowId xmlns:a16="http://schemas.microsoft.com/office/drawing/2014/main" val="577082223"/>
                  </a:ext>
                </a:extLst>
              </a:tr>
              <a:tr h="370840">
                <a:tc>
                  <a:txBody>
                    <a:bodyPr/>
                    <a:lstStyle/>
                    <a:p>
                      <a:r>
                        <a:rPr lang="en-US" sz="2400" dirty="0"/>
                        <a:t>27</a:t>
                      </a:r>
                      <a:r>
                        <a:rPr lang="en-US" sz="2400" baseline="30000" dirty="0"/>
                        <a:t>th</a:t>
                      </a:r>
                      <a:r>
                        <a:rPr lang="en-US" sz="2400" dirty="0"/>
                        <a:t>, 1:15 pm</a:t>
                      </a:r>
                    </a:p>
                  </a:txBody>
                  <a:tcPr/>
                </a:tc>
                <a:tc>
                  <a:txBody>
                    <a:bodyPr/>
                    <a:lstStyle/>
                    <a:p>
                      <a:r>
                        <a:rPr lang="en-US" sz="2400" dirty="0">
                          <a:solidFill>
                            <a:srgbClr val="00B050"/>
                          </a:solidFill>
                        </a:rPr>
                        <a:t>Avi</a:t>
                      </a:r>
                    </a:p>
                  </a:txBody>
                  <a:tcPr/>
                </a:tc>
                <a:tc>
                  <a:txBody>
                    <a:bodyPr/>
                    <a:lstStyle/>
                    <a:p>
                      <a:r>
                        <a:rPr lang="en-US" sz="2400" dirty="0">
                          <a:solidFill>
                            <a:srgbClr val="00B050"/>
                          </a:solidFill>
                        </a:rPr>
                        <a:t>Sarah</a:t>
                      </a:r>
                    </a:p>
                  </a:txBody>
                  <a:tcPr/>
                </a:tc>
                <a:tc>
                  <a:txBody>
                    <a:bodyPr/>
                    <a:lstStyle/>
                    <a:p>
                      <a:endParaRPr lang="en-US" sz="2400" dirty="0"/>
                    </a:p>
                  </a:txBody>
                  <a:tcPr/>
                </a:tc>
                <a:extLst>
                  <a:ext uri="{0D108BD9-81ED-4DB2-BD59-A6C34878D82A}">
                    <a16:rowId xmlns:a16="http://schemas.microsoft.com/office/drawing/2014/main" val="3086047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28</a:t>
                      </a:r>
                      <a:r>
                        <a:rPr lang="en-US" sz="2400" baseline="30000" dirty="0"/>
                        <a:t>th</a:t>
                      </a:r>
                      <a:r>
                        <a:rPr lang="en-US" sz="2400" dirty="0"/>
                        <a:t>, 1:15 pm</a:t>
                      </a:r>
                    </a:p>
                  </a:txBody>
                  <a:tcPr/>
                </a:tc>
                <a:tc>
                  <a:txBody>
                    <a:bodyPr/>
                    <a:lstStyle/>
                    <a:p>
                      <a:r>
                        <a:rPr lang="en-US" sz="2400" dirty="0" err="1">
                          <a:solidFill>
                            <a:srgbClr val="00B050"/>
                          </a:solidFill>
                        </a:rPr>
                        <a:t>Lylan</a:t>
                      </a:r>
                      <a:endParaRPr lang="en-US" sz="2400" dirty="0">
                        <a:solidFill>
                          <a:srgbClr val="00B050"/>
                        </a:solidFill>
                      </a:endParaRPr>
                    </a:p>
                  </a:txBody>
                  <a:tcPr/>
                </a:tc>
                <a:tc>
                  <a:txBody>
                    <a:bodyPr/>
                    <a:lstStyle/>
                    <a:p>
                      <a:r>
                        <a:rPr lang="en-US" sz="2400" dirty="0">
                          <a:solidFill>
                            <a:srgbClr val="00B050"/>
                          </a:solidFill>
                        </a:rPr>
                        <a:t>Owen</a:t>
                      </a:r>
                    </a:p>
                  </a:txBody>
                  <a:tcPr/>
                </a:tc>
                <a:tc>
                  <a:txBody>
                    <a:bodyPr/>
                    <a:lstStyle/>
                    <a:p>
                      <a:r>
                        <a:rPr lang="en-US" sz="2400" dirty="0">
                          <a:solidFill>
                            <a:srgbClr val="00B050"/>
                          </a:solidFill>
                        </a:rPr>
                        <a:t>Chase</a:t>
                      </a:r>
                    </a:p>
                  </a:txBody>
                  <a:tcPr/>
                </a:tc>
                <a:extLst>
                  <a:ext uri="{0D108BD9-81ED-4DB2-BD59-A6C34878D82A}">
                    <a16:rowId xmlns:a16="http://schemas.microsoft.com/office/drawing/2014/main" val="1549296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29</a:t>
                      </a:r>
                      <a:r>
                        <a:rPr lang="en-US" sz="2400" baseline="30000" dirty="0"/>
                        <a:t>th</a:t>
                      </a:r>
                      <a:r>
                        <a:rPr lang="en-US" sz="2400" dirty="0"/>
                        <a:t>, </a:t>
                      </a:r>
                      <a:r>
                        <a:rPr lang="en-US" sz="2400" b="1" u="sng" dirty="0"/>
                        <a:t>4</a:t>
                      </a:r>
                      <a:r>
                        <a:rPr lang="en-US" sz="2400" dirty="0"/>
                        <a:t>:</a:t>
                      </a:r>
                      <a:r>
                        <a:rPr lang="en-US" sz="2400" dirty="0">
                          <a:solidFill>
                            <a:srgbClr val="FF0000"/>
                          </a:solidFill>
                        </a:rPr>
                        <a:t>15/30pm</a:t>
                      </a:r>
                      <a:endParaRPr lang="en-US" sz="2400" dirty="0"/>
                    </a:p>
                  </a:txBody>
                  <a:tcPr/>
                </a:tc>
                <a:tc>
                  <a:txBody>
                    <a:bodyPr/>
                    <a:lstStyle/>
                    <a:p>
                      <a:r>
                        <a:rPr lang="en-US" sz="2400" dirty="0">
                          <a:solidFill>
                            <a:srgbClr val="00B050"/>
                          </a:solidFill>
                        </a:rPr>
                        <a:t>Mackenzie</a:t>
                      </a:r>
                    </a:p>
                  </a:txBody>
                  <a:tcPr/>
                </a:tc>
                <a:tc>
                  <a:txBody>
                    <a:bodyPr/>
                    <a:lstStyle/>
                    <a:p>
                      <a:r>
                        <a:rPr lang="en-US" sz="2400" dirty="0"/>
                        <a:t>Oliver</a:t>
                      </a:r>
                    </a:p>
                  </a:txBody>
                  <a:tcPr/>
                </a:tc>
                <a:tc>
                  <a:txBody>
                    <a:bodyPr/>
                    <a:lstStyle/>
                    <a:p>
                      <a:r>
                        <a:rPr lang="en-US" sz="2400" dirty="0"/>
                        <a:t>Garrett</a:t>
                      </a:r>
                    </a:p>
                  </a:txBody>
                  <a:tcPr/>
                </a:tc>
                <a:extLst>
                  <a:ext uri="{0D108BD9-81ED-4DB2-BD59-A6C34878D82A}">
                    <a16:rowId xmlns:a16="http://schemas.microsoft.com/office/drawing/2014/main" val="3502770061"/>
                  </a:ext>
                </a:extLst>
              </a:tr>
            </a:tbl>
          </a:graphicData>
        </a:graphic>
      </p:graphicFrame>
      <p:sp>
        <p:nvSpPr>
          <p:cNvPr id="7" name="TextBox 6">
            <a:extLst>
              <a:ext uri="{FF2B5EF4-FFF2-40B4-BE49-F238E27FC236}">
                <a16:creationId xmlns:a16="http://schemas.microsoft.com/office/drawing/2014/main" id="{5891AB44-DC8C-BB98-2794-79E725D7DF94}"/>
              </a:ext>
            </a:extLst>
          </p:cNvPr>
          <p:cNvSpPr txBox="1"/>
          <p:nvPr/>
        </p:nvSpPr>
        <p:spPr>
          <a:xfrm>
            <a:off x="381000" y="5191125"/>
            <a:ext cx="8239125" cy="1200329"/>
          </a:xfrm>
          <a:prstGeom prst="rect">
            <a:avLst/>
          </a:prstGeom>
          <a:noFill/>
        </p:spPr>
        <p:txBody>
          <a:bodyPr wrap="square" rtlCol="0">
            <a:spAutoFit/>
          </a:bodyPr>
          <a:lstStyle/>
          <a:p>
            <a:pPr algn="ctr"/>
            <a:r>
              <a:rPr lang="en-US" sz="2400" dirty="0"/>
              <a:t>If this date doesn’t work for anyone in the group, we will try the following week, but we need to know now. Text me if something changes (304-685-3329)</a:t>
            </a:r>
          </a:p>
        </p:txBody>
      </p:sp>
    </p:spTree>
    <p:extLst>
      <p:ext uri="{BB962C8B-B14F-4D97-AF65-F5344CB8AC3E}">
        <p14:creationId xmlns:p14="http://schemas.microsoft.com/office/powerpoint/2010/main" val="107813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19C7-F66A-6DE0-F8F3-F9B411600CAC}"/>
              </a:ext>
            </a:extLst>
          </p:cNvPr>
          <p:cNvSpPr>
            <a:spLocks noGrp="1"/>
          </p:cNvSpPr>
          <p:nvPr>
            <p:ph type="title"/>
          </p:nvPr>
        </p:nvSpPr>
        <p:spPr/>
        <p:txBody>
          <a:bodyPr/>
          <a:lstStyle/>
          <a:p>
            <a:pPr algn="ctr"/>
            <a:r>
              <a:rPr lang="en-US" dirty="0"/>
              <a:t>So they want Nb lines</a:t>
            </a:r>
          </a:p>
        </p:txBody>
      </p:sp>
      <p:sp>
        <p:nvSpPr>
          <p:cNvPr id="3" name="Content Placeholder 2">
            <a:extLst>
              <a:ext uri="{FF2B5EF4-FFF2-40B4-BE49-F238E27FC236}">
                <a16:creationId xmlns:a16="http://schemas.microsoft.com/office/drawing/2014/main" id="{E790F650-2FB8-4391-D37D-2697DCA353C0}"/>
              </a:ext>
            </a:extLst>
          </p:cNvPr>
          <p:cNvSpPr>
            <a:spLocks noGrp="1"/>
          </p:cNvSpPr>
          <p:nvPr>
            <p:ph idx="1"/>
          </p:nvPr>
        </p:nvSpPr>
        <p:spPr>
          <a:xfrm>
            <a:off x="628650" y="1472665"/>
            <a:ext cx="7886700" cy="4704298"/>
          </a:xfrm>
        </p:spPr>
        <p:txBody>
          <a:bodyPr/>
          <a:lstStyle/>
          <a:p>
            <a:r>
              <a:rPr lang="en-US" dirty="0"/>
              <a:t>What happens to iron over time? Why?</a:t>
            </a:r>
          </a:p>
          <a:p>
            <a:r>
              <a:rPr lang="en-US" dirty="0"/>
              <a:t>Let’s look at oxygen. How many electrons?</a:t>
            </a:r>
          </a:p>
        </p:txBody>
      </p:sp>
      <p:pic>
        <p:nvPicPr>
          <p:cNvPr id="5" name="Google Shape;50;p2" descr="A close-up of a microwave kinetic inductance detector (Alt text made by Holcomb because AI thought it was a heating element.)&#10;">
            <a:extLst>
              <a:ext uri="{FF2B5EF4-FFF2-40B4-BE49-F238E27FC236}">
                <a16:creationId xmlns:a16="http://schemas.microsoft.com/office/drawing/2014/main" id="{3F0BF1C1-E011-CE52-D6FF-42E3956CDEBE}"/>
              </a:ext>
            </a:extLst>
          </p:cNvPr>
          <p:cNvPicPr preferRelativeResize="0"/>
          <p:nvPr/>
        </p:nvPicPr>
        <p:blipFill rotWithShape="1">
          <a:blip r:embed="rId3">
            <a:alphaModFix/>
          </a:blip>
          <a:srcRect/>
          <a:stretch/>
        </p:blipFill>
        <p:spPr>
          <a:xfrm>
            <a:off x="7296150" y="-20512"/>
            <a:ext cx="1847850" cy="1711201"/>
          </a:xfrm>
          <a:prstGeom prst="rect">
            <a:avLst/>
          </a:prstGeom>
          <a:noFill/>
          <a:ln>
            <a:noFill/>
          </a:ln>
        </p:spPr>
      </p:pic>
      <p:pic>
        <p:nvPicPr>
          <p:cNvPr id="2050" name="Picture 2" descr="atomic physics - Would an $H_2O$ Molecule actually look like this 3D  representation if we could see it? - Physics Stack Exchange">
            <a:extLst>
              <a:ext uri="{FF2B5EF4-FFF2-40B4-BE49-F238E27FC236}">
                <a16:creationId xmlns:a16="http://schemas.microsoft.com/office/drawing/2014/main" id="{20DB4363-B861-7990-51EE-B92E4CAC8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6696" y="2266354"/>
            <a:ext cx="6200775" cy="23252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arifying Electron Configurations | Chemical Education Xchange">
            <a:extLst>
              <a:ext uri="{FF2B5EF4-FFF2-40B4-BE49-F238E27FC236}">
                <a16:creationId xmlns:a16="http://schemas.microsoft.com/office/drawing/2014/main" id="{564BFC9F-447A-BDFB-7359-7B40131B5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67" y="3099335"/>
            <a:ext cx="3871457" cy="36211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03FBF0-0CC7-3F5E-B72D-EE9B90E8AE3E}"/>
              </a:ext>
            </a:extLst>
          </p:cNvPr>
          <p:cNvSpPr txBox="1"/>
          <p:nvPr/>
        </p:nvSpPr>
        <p:spPr>
          <a:xfrm>
            <a:off x="5245768" y="2675823"/>
            <a:ext cx="3796164" cy="369332"/>
          </a:xfrm>
          <a:prstGeom prst="rect">
            <a:avLst/>
          </a:prstGeom>
          <a:noFill/>
        </p:spPr>
        <p:txBody>
          <a:bodyPr wrap="square" rtlCol="0">
            <a:spAutoFit/>
          </a:bodyPr>
          <a:lstStyle/>
          <a:p>
            <a:r>
              <a:rPr lang="en-US" dirty="0"/>
              <a:t>How to figure out this energy order</a:t>
            </a:r>
          </a:p>
        </p:txBody>
      </p:sp>
      <p:pic>
        <p:nvPicPr>
          <p:cNvPr id="12" name="Picture 11">
            <a:extLst>
              <a:ext uri="{FF2B5EF4-FFF2-40B4-BE49-F238E27FC236}">
                <a16:creationId xmlns:a16="http://schemas.microsoft.com/office/drawing/2014/main" id="{0F4D78E5-593E-4709-DC18-05A17FDE6717}"/>
              </a:ext>
            </a:extLst>
          </p:cNvPr>
          <p:cNvPicPr>
            <a:picLocks noChangeAspect="1"/>
          </p:cNvPicPr>
          <p:nvPr/>
        </p:nvPicPr>
        <p:blipFill>
          <a:blip r:embed="rId6"/>
          <a:stretch>
            <a:fillRect/>
          </a:stretch>
        </p:blipFill>
        <p:spPr>
          <a:xfrm>
            <a:off x="261240" y="3257636"/>
            <a:ext cx="4109181" cy="3600364"/>
          </a:xfrm>
          <a:prstGeom prst="rect">
            <a:avLst/>
          </a:prstGeom>
        </p:spPr>
      </p:pic>
      <p:pic>
        <p:nvPicPr>
          <p:cNvPr id="14" name="Picture 13">
            <a:extLst>
              <a:ext uri="{FF2B5EF4-FFF2-40B4-BE49-F238E27FC236}">
                <a16:creationId xmlns:a16="http://schemas.microsoft.com/office/drawing/2014/main" id="{86BC362E-488F-16DF-4D55-36ADCA598F98}"/>
              </a:ext>
            </a:extLst>
          </p:cNvPr>
          <p:cNvPicPr>
            <a:picLocks noChangeAspect="1"/>
          </p:cNvPicPr>
          <p:nvPr/>
        </p:nvPicPr>
        <p:blipFill>
          <a:blip r:embed="rId7"/>
          <a:stretch>
            <a:fillRect/>
          </a:stretch>
        </p:blipFill>
        <p:spPr>
          <a:xfrm>
            <a:off x="2260524" y="2613462"/>
            <a:ext cx="838811" cy="904343"/>
          </a:xfrm>
          <a:prstGeom prst="rect">
            <a:avLst/>
          </a:prstGeom>
        </p:spPr>
      </p:pic>
      <p:pic>
        <p:nvPicPr>
          <p:cNvPr id="16" name="Picture 15">
            <a:extLst>
              <a:ext uri="{FF2B5EF4-FFF2-40B4-BE49-F238E27FC236}">
                <a16:creationId xmlns:a16="http://schemas.microsoft.com/office/drawing/2014/main" id="{22DD274A-2E89-A512-14E2-DEA810E02205}"/>
              </a:ext>
            </a:extLst>
          </p:cNvPr>
          <p:cNvPicPr>
            <a:picLocks noChangeAspect="1"/>
          </p:cNvPicPr>
          <p:nvPr/>
        </p:nvPicPr>
        <p:blipFill>
          <a:blip r:embed="rId8"/>
          <a:stretch>
            <a:fillRect/>
          </a:stretch>
        </p:blipFill>
        <p:spPr>
          <a:xfrm>
            <a:off x="11893992" y="5268190"/>
            <a:ext cx="463091" cy="480403"/>
          </a:xfrm>
          <a:prstGeom prst="rect">
            <a:avLst/>
          </a:prstGeom>
        </p:spPr>
      </p:pic>
      <p:pic>
        <p:nvPicPr>
          <p:cNvPr id="17" name="Picture 16">
            <a:extLst>
              <a:ext uri="{FF2B5EF4-FFF2-40B4-BE49-F238E27FC236}">
                <a16:creationId xmlns:a16="http://schemas.microsoft.com/office/drawing/2014/main" id="{40889A1C-A18B-0544-CA4D-BEF8CFADEA18}"/>
              </a:ext>
            </a:extLst>
          </p:cNvPr>
          <p:cNvPicPr>
            <a:picLocks noChangeAspect="1"/>
          </p:cNvPicPr>
          <p:nvPr/>
        </p:nvPicPr>
        <p:blipFill>
          <a:blip r:embed="rId8"/>
          <a:stretch>
            <a:fillRect/>
          </a:stretch>
        </p:blipFill>
        <p:spPr>
          <a:xfrm>
            <a:off x="2448383" y="5831496"/>
            <a:ext cx="463091" cy="480403"/>
          </a:xfrm>
          <a:prstGeom prst="rect">
            <a:avLst/>
          </a:prstGeom>
        </p:spPr>
      </p:pic>
      <p:pic>
        <p:nvPicPr>
          <p:cNvPr id="18" name="Picture 17">
            <a:extLst>
              <a:ext uri="{FF2B5EF4-FFF2-40B4-BE49-F238E27FC236}">
                <a16:creationId xmlns:a16="http://schemas.microsoft.com/office/drawing/2014/main" id="{99409870-8DE1-4E6F-EC95-A2602F718058}"/>
              </a:ext>
            </a:extLst>
          </p:cNvPr>
          <p:cNvPicPr>
            <a:picLocks noChangeAspect="1"/>
          </p:cNvPicPr>
          <p:nvPr/>
        </p:nvPicPr>
        <p:blipFill>
          <a:blip r:embed="rId8"/>
          <a:stretch>
            <a:fillRect/>
          </a:stretch>
        </p:blipFill>
        <p:spPr>
          <a:xfrm>
            <a:off x="2448383" y="4807821"/>
            <a:ext cx="463091" cy="480403"/>
          </a:xfrm>
          <a:prstGeom prst="rect">
            <a:avLst/>
          </a:prstGeom>
        </p:spPr>
      </p:pic>
      <p:pic>
        <p:nvPicPr>
          <p:cNvPr id="20" name="Picture 19">
            <a:extLst>
              <a:ext uri="{FF2B5EF4-FFF2-40B4-BE49-F238E27FC236}">
                <a16:creationId xmlns:a16="http://schemas.microsoft.com/office/drawing/2014/main" id="{DE6B21EB-E2CA-2526-485E-BD8B6119E10E}"/>
              </a:ext>
            </a:extLst>
          </p:cNvPr>
          <p:cNvPicPr>
            <a:picLocks noChangeAspect="1"/>
          </p:cNvPicPr>
          <p:nvPr/>
        </p:nvPicPr>
        <p:blipFill>
          <a:blip r:embed="rId9"/>
          <a:stretch>
            <a:fillRect/>
          </a:stretch>
        </p:blipFill>
        <p:spPr>
          <a:xfrm>
            <a:off x="1994492" y="3684237"/>
            <a:ext cx="2375929" cy="753680"/>
          </a:xfrm>
          <a:prstGeom prst="rect">
            <a:avLst/>
          </a:prstGeom>
        </p:spPr>
      </p:pic>
    </p:spTree>
    <p:extLst>
      <p:ext uri="{BB962C8B-B14F-4D97-AF65-F5344CB8AC3E}">
        <p14:creationId xmlns:p14="http://schemas.microsoft.com/office/powerpoint/2010/main" val="21233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933E-5B3A-AC94-0932-5192D01E5B36}"/>
              </a:ext>
            </a:extLst>
          </p:cNvPr>
          <p:cNvSpPr>
            <a:spLocks noGrp="1"/>
          </p:cNvSpPr>
          <p:nvPr>
            <p:ph type="title"/>
          </p:nvPr>
        </p:nvSpPr>
        <p:spPr>
          <a:xfrm>
            <a:off x="0" y="546101"/>
            <a:ext cx="9144000" cy="1325563"/>
          </a:xfrm>
        </p:spPr>
        <p:txBody>
          <a:bodyPr>
            <a:normAutofit fontScale="90000"/>
          </a:bodyPr>
          <a:lstStyle/>
          <a:p>
            <a:pPr algn="ctr"/>
            <a:r>
              <a:rPr lang="en-US" dirty="0"/>
              <a:t>Oxygen and atoms like it like to fill up their orbitals. They will steal and/or share electrons with other atoms that are less attached to their electrons, such as metals.</a:t>
            </a:r>
          </a:p>
        </p:txBody>
      </p:sp>
      <p:sp>
        <p:nvSpPr>
          <p:cNvPr id="3" name="Content Placeholder 2">
            <a:extLst>
              <a:ext uri="{FF2B5EF4-FFF2-40B4-BE49-F238E27FC236}">
                <a16:creationId xmlns:a16="http://schemas.microsoft.com/office/drawing/2014/main" id="{98E04E2F-BBF7-63E5-A865-22D9048D1325}"/>
              </a:ext>
            </a:extLst>
          </p:cNvPr>
          <p:cNvSpPr>
            <a:spLocks noGrp="1"/>
          </p:cNvSpPr>
          <p:nvPr>
            <p:ph idx="1"/>
          </p:nvPr>
        </p:nvSpPr>
        <p:spPr>
          <a:xfrm>
            <a:off x="504825" y="2390775"/>
            <a:ext cx="8134350" cy="3290888"/>
          </a:xfrm>
        </p:spPr>
        <p:txBody>
          <a:bodyPr/>
          <a:lstStyle/>
          <a:p>
            <a:r>
              <a:rPr lang="en-US" dirty="0"/>
              <a:t>How many electrons could oxygen steal from Nb?</a:t>
            </a:r>
          </a:p>
        </p:txBody>
      </p:sp>
      <p:pic>
        <p:nvPicPr>
          <p:cNvPr id="5" name="Picture 4">
            <a:extLst>
              <a:ext uri="{FF2B5EF4-FFF2-40B4-BE49-F238E27FC236}">
                <a16:creationId xmlns:a16="http://schemas.microsoft.com/office/drawing/2014/main" id="{6F1779A1-2A86-D2AA-9775-D82A9C084E04}"/>
              </a:ext>
            </a:extLst>
          </p:cNvPr>
          <p:cNvPicPr>
            <a:picLocks noChangeAspect="1"/>
          </p:cNvPicPr>
          <p:nvPr/>
        </p:nvPicPr>
        <p:blipFill>
          <a:blip r:embed="rId2"/>
          <a:stretch>
            <a:fillRect/>
          </a:stretch>
        </p:blipFill>
        <p:spPr>
          <a:xfrm>
            <a:off x="0" y="3025774"/>
            <a:ext cx="9144000" cy="3175000"/>
          </a:xfrm>
          <a:prstGeom prst="rect">
            <a:avLst/>
          </a:prstGeom>
        </p:spPr>
      </p:pic>
      <p:sp>
        <p:nvSpPr>
          <p:cNvPr id="6" name="Arrow: Down 5">
            <a:extLst>
              <a:ext uri="{FF2B5EF4-FFF2-40B4-BE49-F238E27FC236}">
                <a16:creationId xmlns:a16="http://schemas.microsoft.com/office/drawing/2014/main" id="{1EEDF907-B5AB-81FA-2B20-9E7C93DA0D03}"/>
              </a:ext>
            </a:extLst>
          </p:cNvPr>
          <p:cNvSpPr/>
          <p:nvPr/>
        </p:nvSpPr>
        <p:spPr>
          <a:xfrm>
            <a:off x="2495550" y="3286125"/>
            <a:ext cx="352425" cy="11358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B24A098-BE9F-C12A-74FC-299505CB4DDD}"/>
              </a:ext>
            </a:extLst>
          </p:cNvPr>
          <p:cNvSpPr txBox="1"/>
          <p:nvPr/>
        </p:nvSpPr>
        <p:spPr>
          <a:xfrm>
            <a:off x="8639175" y="2778293"/>
            <a:ext cx="1066800" cy="369332"/>
          </a:xfrm>
          <a:prstGeom prst="rect">
            <a:avLst/>
          </a:prstGeom>
          <a:noFill/>
        </p:spPr>
        <p:txBody>
          <a:bodyPr wrap="square" rtlCol="0">
            <a:spAutoFit/>
          </a:bodyPr>
          <a:lstStyle/>
          <a:p>
            <a:r>
              <a:rPr lang="en-US" dirty="0"/>
              <a:t>full</a:t>
            </a:r>
          </a:p>
        </p:txBody>
      </p:sp>
      <p:sp>
        <p:nvSpPr>
          <p:cNvPr id="8" name="TextBox 7">
            <a:extLst>
              <a:ext uri="{FF2B5EF4-FFF2-40B4-BE49-F238E27FC236}">
                <a16:creationId xmlns:a16="http://schemas.microsoft.com/office/drawing/2014/main" id="{90AEFF7B-3B1B-FDFE-23D1-53AB7CD03B0C}"/>
              </a:ext>
            </a:extLst>
          </p:cNvPr>
          <p:cNvSpPr txBox="1"/>
          <p:nvPr/>
        </p:nvSpPr>
        <p:spPr>
          <a:xfrm>
            <a:off x="7503318" y="2962959"/>
            <a:ext cx="1281113" cy="646331"/>
          </a:xfrm>
          <a:prstGeom prst="rect">
            <a:avLst/>
          </a:prstGeom>
          <a:noFill/>
        </p:spPr>
        <p:txBody>
          <a:bodyPr wrap="square" rtlCol="0">
            <a:spAutoFit/>
          </a:bodyPr>
          <a:lstStyle/>
          <a:p>
            <a:pPr algn="ctr"/>
            <a:r>
              <a:rPr lang="en-US" b="1" dirty="0"/>
              <a:t>Want electrons</a:t>
            </a:r>
          </a:p>
        </p:txBody>
      </p:sp>
    </p:spTree>
    <p:extLst>
      <p:ext uri="{BB962C8B-B14F-4D97-AF65-F5344CB8AC3E}">
        <p14:creationId xmlns:p14="http://schemas.microsoft.com/office/powerpoint/2010/main" val="16868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EA3E-4214-6A74-31B8-DF8A8ECC6AFB}"/>
              </a:ext>
            </a:extLst>
          </p:cNvPr>
          <p:cNvSpPr>
            <a:spLocks noGrp="1"/>
          </p:cNvSpPr>
          <p:nvPr>
            <p:ph type="title"/>
          </p:nvPr>
        </p:nvSpPr>
        <p:spPr>
          <a:xfrm>
            <a:off x="476249" y="155576"/>
            <a:ext cx="8429625" cy="1325563"/>
          </a:xfrm>
        </p:spPr>
        <p:txBody>
          <a:bodyPr>
            <a:normAutofit fontScale="90000"/>
          </a:bodyPr>
          <a:lstStyle/>
          <a:p>
            <a:pPr algn="ctr"/>
            <a:r>
              <a:rPr lang="en-US" dirty="0"/>
              <a:t>Niobium has 5 loosely attached electrons, but depending on how much oxygen there is, it may not get all of them</a:t>
            </a:r>
          </a:p>
        </p:txBody>
      </p:sp>
      <p:pic>
        <p:nvPicPr>
          <p:cNvPr id="3074" name="Picture 2" descr="WebElements Periodic Table » Niobium » properties of free atoms">
            <a:extLst>
              <a:ext uri="{FF2B5EF4-FFF2-40B4-BE49-F238E27FC236}">
                <a16:creationId xmlns:a16="http://schemas.microsoft.com/office/drawing/2014/main" id="{FBE05CA8-5B99-9D34-B108-8A5D870AC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150"/>
            <a:ext cx="5276850" cy="52768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2A88269-CE21-250F-A15C-06ECD1FB62FD}"/>
              </a:ext>
            </a:extLst>
          </p:cNvPr>
          <p:cNvSpPr/>
          <p:nvPr/>
        </p:nvSpPr>
        <p:spPr>
          <a:xfrm>
            <a:off x="133350" y="3429000"/>
            <a:ext cx="3381375" cy="6286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26B3C0-5D11-F635-1964-592660D127AC}"/>
              </a:ext>
            </a:extLst>
          </p:cNvPr>
          <p:cNvSpPr txBox="1"/>
          <p:nvPr/>
        </p:nvSpPr>
        <p:spPr>
          <a:xfrm>
            <a:off x="5476874" y="3343275"/>
            <a:ext cx="3505200" cy="2554545"/>
          </a:xfrm>
          <a:prstGeom prst="rect">
            <a:avLst/>
          </a:prstGeom>
          <a:noFill/>
        </p:spPr>
        <p:txBody>
          <a:bodyPr wrap="square" rtlCol="0">
            <a:spAutoFit/>
          </a:bodyPr>
          <a:lstStyle/>
          <a:p>
            <a:pPr algn="ctr"/>
            <a:r>
              <a:rPr lang="en-US" sz="3200" dirty="0"/>
              <a:t>These are those same energy levels we saw before—just more of them</a:t>
            </a:r>
          </a:p>
        </p:txBody>
      </p:sp>
    </p:spTree>
    <p:extLst>
      <p:ext uri="{BB962C8B-B14F-4D97-AF65-F5344CB8AC3E}">
        <p14:creationId xmlns:p14="http://schemas.microsoft.com/office/powerpoint/2010/main" val="418446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5E85-10D0-071C-8E7D-9FE45638A450}"/>
              </a:ext>
            </a:extLst>
          </p:cNvPr>
          <p:cNvSpPr>
            <a:spLocks noGrp="1"/>
          </p:cNvSpPr>
          <p:nvPr>
            <p:ph type="title"/>
          </p:nvPr>
        </p:nvSpPr>
        <p:spPr>
          <a:xfrm>
            <a:off x="628650" y="952954"/>
            <a:ext cx="7886700" cy="1325563"/>
          </a:xfrm>
        </p:spPr>
        <p:txBody>
          <a:bodyPr>
            <a:normAutofit fontScale="90000"/>
          </a:bodyPr>
          <a:lstStyle/>
          <a:p>
            <a:pPr algn="ctr"/>
            <a:r>
              <a:rPr lang="en-US" dirty="0"/>
              <a:t>The Cookie Analogy</a:t>
            </a:r>
            <a:br>
              <a:rPr lang="en-US" dirty="0"/>
            </a:br>
            <a:r>
              <a:rPr lang="en-US" dirty="0"/>
              <a:t>(I just made this up.)</a:t>
            </a:r>
            <a:br>
              <a:rPr lang="en-US" dirty="0"/>
            </a:br>
            <a:br>
              <a:rPr lang="en-US" dirty="0"/>
            </a:br>
            <a:r>
              <a:rPr lang="en-US" dirty="0"/>
              <a:t>Let’s start with two volunteers that enjoy Oreos.</a:t>
            </a:r>
          </a:p>
        </p:txBody>
      </p:sp>
      <p:pic>
        <p:nvPicPr>
          <p:cNvPr id="6146" name="Picture 2" descr="Oreo - Wikipedia">
            <a:extLst>
              <a:ext uri="{FF2B5EF4-FFF2-40B4-BE49-F238E27FC236}">
                <a16:creationId xmlns:a16="http://schemas.microsoft.com/office/drawing/2014/main" id="{546FABCC-0326-9FEF-E040-92D406829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76" y="2579915"/>
            <a:ext cx="7616047" cy="463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6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78D27-32EF-E885-920F-C96C23127074}"/>
              </a:ext>
            </a:extLst>
          </p:cNvPr>
          <p:cNvPicPr>
            <a:picLocks noChangeAspect="1"/>
          </p:cNvPicPr>
          <p:nvPr/>
        </p:nvPicPr>
        <p:blipFill>
          <a:blip r:embed="rId3"/>
          <a:stretch>
            <a:fillRect/>
          </a:stretch>
        </p:blipFill>
        <p:spPr>
          <a:xfrm>
            <a:off x="819150" y="1820132"/>
            <a:ext cx="3417846" cy="3624420"/>
          </a:xfrm>
          <a:prstGeom prst="rect">
            <a:avLst/>
          </a:prstGeom>
        </p:spPr>
      </p:pic>
      <p:sp>
        <p:nvSpPr>
          <p:cNvPr id="11" name="Title 10">
            <a:extLst>
              <a:ext uri="{FF2B5EF4-FFF2-40B4-BE49-F238E27FC236}">
                <a16:creationId xmlns:a16="http://schemas.microsoft.com/office/drawing/2014/main" id="{3E871BEC-8354-C8A9-1F36-AB6D95B2D74A}"/>
              </a:ext>
            </a:extLst>
          </p:cNvPr>
          <p:cNvSpPr>
            <a:spLocks noGrp="1"/>
          </p:cNvSpPr>
          <p:nvPr>
            <p:ph type="title"/>
          </p:nvPr>
        </p:nvSpPr>
        <p:spPr/>
        <p:txBody>
          <a:bodyPr>
            <a:normAutofit fontScale="90000"/>
          </a:bodyPr>
          <a:lstStyle/>
          <a:p>
            <a:pPr algn="ctr"/>
            <a:r>
              <a:rPr lang="en-US" dirty="0"/>
              <a:t>Here are two Nb oxides. Can you identify them? </a:t>
            </a:r>
            <a:br>
              <a:rPr lang="en-US" dirty="0"/>
            </a:br>
            <a:r>
              <a:rPr lang="en-US" dirty="0"/>
              <a:t>(Hint: Left one is easier to start with.)</a:t>
            </a:r>
          </a:p>
        </p:txBody>
      </p:sp>
      <p:sp>
        <p:nvSpPr>
          <p:cNvPr id="12" name="TextBox 11">
            <a:extLst>
              <a:ext uri="{FF2B5EF4-FFF2-40B4-BE49-F238E27FC236}">
                <a16:creationId xmlns:a16="http://schemas.microsoft.com/office/drawing/2014/main" id="{EB06554F-F369-5D80-8D5C-97890E6C07AD}"/>
              </a:ext>
            </a:extLst>
          </p:cNvPr>
          <p:cNvSpPr txBox="1"/>
          <p:nvPr/>
        </p:nvSpPr>
        <p:spPr>
          <a:xfrm>
            <a:off x="323850" y="5543550"/>
            <a:ext cx="8496300" cy="1200329"/>
          </a:xfrm>
          <a:prstGeom prst="rect">
            <a:avLst/>
          </a:prstGeom>
          <a:noFill/>
        </p:spPr>
        <p:txBody>
          <a:bodyPr wrap="square" rtlCol="0">
            <a:spAutoFit/>
          </a:bodyPr>
          <a:lstStyle/>
          <a:p>
            <a:pPr algn="ctr"/>
            <a:r>
              <a:rPr lang="en-US" sz="2400" dirty="0"/>
              <a:t>The space group just tells you about the symmetry of the sample. You don’t need to understand it, but I could give a lesson on symmetry next time if it were desired.</a:t>
            </a:r>
          </a:p>
        </p:txBody>
      </p:sp>
      <p:pic>
        <p:nvPicPr>
          <p:cNvPr id="14" name="Picture 13">
            <a:extLst>
              <a:ext uri="{FF2B5EF4-FFF2-40B4-BE49-F238E27FC236}">
                <a16:creationId xmlns:a16="http://schemas.microsoft.com/office/drawing/2014/main" id="{C59AF1B5-A53B-B348-7E7A-76F9DA89C3C1}"/>
              </a:ext>
            </a:extLst>
          </p:cNvPr>
          <p:cNvPicPr>
            <a:picLocks noChangeAspect="1"/>
          </p:cNvPicPr>
          <p:nvPr/>
        </p:nvPicPr>
        <p:blipFill>
          <a:blip r:embed="rId4"/>
          <a:stretch>
            <a:fillRect/>
          </a:stretch>
        </p:blipFill>
        <p:spPr>
          <a:xfrm>
            <a:off x="4572000" y="2036780"/>
            <a:ext cx="3881579" cy="3407772"/>
          </a:xfrm>
          <a:prstGeom prst="rect">
            <a:avLst/>
          </a:prstGeom>
        </p:spPr>
      </p:pic>
    </p:spTree>
    <p:extLst>
      <p:ext uri="{BB962C8B-B14F-4D97-AF65-F5344CB8AC3E}">
        <p14:creationId xmlns:p14="http://schemas.microsoft.com/office/powerpoint/2010/main" val="428610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5999-29BE-5346-C009-5E2EFBC5C626}"/>
              </a:ext>
            </a:extLst>
          </p:cNvPr>
          <p:cNvSpPr>
            <a:spLocks noGrp="1"/>
          </p:cNvSpPr>
          <p:nvPr>
            <p:ph type="title"/>
          </p:nvPr>
        </p:nvSpPr>
        <p:spPr>
          <a:xfrm>
            <a:off x="628650" y="117476"/>
            <a:ext cx="7886700" cy="1325563"/>
          </a:xfrm>
        </p:spPr>
        <p:txBody>
          <a:bodyPr/>
          <a:lstStyle/>
          <a:p>
            <a:r>
              <a:rPr lang="en-US" dirty="0"/>
              <a:t>Once there are no more electrons, the oxidation can’t get any higher</a:t>
            </a:r>
          </a:p>
        </p:txBody>
      </p:sp>
      <p:pic>
        <p:nvPicPr>
          <p:cNvPr id="4098" name="Picture 2" descr="A brief review on niobium oxide for supercapacitors: Unveiling  fundamentals, recent breakthroughs, and promising future horizons -  ScienceDirect">
            <a:extLst>
              <a:ext uri="{FF2B5EF4-FFF2-40B4-BE49-F238E27FC236}">
                <a16:creationId xmlns:a16="http://schemas.microsoft.com/office/drawing/2014/main" id="{7233CFEF-6CB4-1C2D-9B40-2775D3690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83130" cy="496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B359-4E8E-43CD-659B-D37B3324B617}"/>
              </a:ext>
            </a:extLst>
          </p:cNvPr>
          <p:cNvSpPr>
            <a:spLocks noGrp="1"/>
          </p:cNvSpPr>
          <p:nvPr>
            <p:ph type="title"/>
          </p:nvPr>
        </p:nvSpPr>
        <p:spPr>
          <a:xfrm>
            <a:off x="0" y="365126"/>
            <a:ext cx="9144000" cy="1325563"/>
          </a:xfrm>
        </p:spPr>
        <p:txBody>
          <a:bodyPr/>
          <a:lstStyle/>
          <a:p>
            <a:pPr algn="ctr"/>
            <a:r>
              <a:rPr lang="en-US" dirty="0"/>
              <a:t>Why </a:t>
            </a:r>
            <a:r>
              <a:rPr lang="en-US" i="1" dirty="0"/>
              <a:t>might</a:t>
            </a:r>
            <a:r>
              <a:rPr lang="en-US" dirty="0"/>
              <a:t> the oxides be problematic?</a:t>
            </a:r>
          </a:p>
        </p:txBody>
      </p:sp>
      <p:sp>
        <p:nvSpPr>
          <p:cNvPr id="3" name="Content Placeholder 2">
            <a:extLst>
              <a:ext uri="{FF2B5EF4-FFF2-40B4-BE49-F238E27FC236}">
                <a16:creationId xmlns:a16="http://schemas.microsoft.com/office/drawing/2014/main" id="{B9E8E199-993E-D2D1-CBE3-F5648A431060}"/>
              </a:ext>
            </a:extLst>
          </p:cNvPr>
          <p:cNvSpPr>
            <a:spLocks noGrp="1"/>
          </p:cNvSpPr>
          <p:nvPr>
            <p:ph idx="1"/>
          </p:nvPr>
        </p:nvSpPr>
        <p:spPr/>
        <p:txBody>
          <a:bodyPr>
            <a:normAutofit fontScale="92500"/>
          </a:bodyPr>
          <a:lstStyle/>
          <a:p>
            <a:pPr marL="0" indent="0">
              <a:buNone/>
            </a:pPr>
            <a:r>
              <a:rPr lang="en-US" dirty="0"/>
              <a:t>If oxygen reacts with the surface, it forms niobium oxides (like </a:t>
            </a:r>
            <a:r>
              <a:rPr lang="en-US" dirty="0" err="1"/>
              <a:t>Nb₂O</a:t>
            </a:r>
            <a:r>
              <a:rPr lang="en-US" dirty="0"/>
              <a:t>₅ or </a:t>
            </a:r>
            <a:r>
              <a:rPr lang="en-US" dirty="0" err="1"/>
              <a:t>NbO</a:t>
            </a:r>
            <a:r>
              <a:rPr lang="en-US" dirty="0"/>
              <a:t>₂).</a:t>
            </a:r>
            <a:br>
              <a:rPr lang="en-US" dirty="0"/>
            </a:br>
            <a:r>
              <a:rPr lang="en-US" dirty="0"/>
              <a:t>Those oxides are not superconducting — they’re insulators or semiconductors.</a:t>
            </a:r>
          </a:p>
          <a:p>
            <a:pPr marL="0" indent="0">
              <a:buNone/>
            </a:pPr>
            <a:r>
              <a:rPr lang="en-US" dirty="0"/>
              <a:t>So even a very thin oxide layer can:</a:t>
            </a:r>
          </a:p>
          <a:p>
            <a:r>
              <a:rPr lang="en-US" dirty="0"/>
              <a:t>Change how current flows at the surface,</a:t>
            </a:r>
          </a:p>
          <a:p>
            <a:r>
              <a:rPr lang="en-US" dirty="0"/>
              <a:t>Disrupt the superconducting film’s boundary conditions,</a:t>
            </a:r>
          </a:p>
          <a:p>
            <a:r>
              <a:rPr lang="en-US" dirty="0"/>
              <a:t>Add unpredictable electrical losses.</a:t>
            </a:r>
          </a:p>
          <a:p>
            <a:pPr marL="0" indent="0">
              <a:buNone/>
            </a:pPr>
            <a:r>
              <a:rPr lang="en-US" dirty="0" err="1"/>
              <a:t>NbO</a:t>
            </a:r>
            <a:r>
              <a:rPr lang="en-US" dirty="0"/>
              <a:t> IS a superconductor but it might also interfere!</a:t>
            </a:r>
          </a:p>
          <a:p>
            <a:endParaRPr lang="en-US" dirty="0"/>
          </a:p>
        </p:txBody>
      </p:sp>
    </p:spTree>
    <p:extLst>
      <p:ext uri="{BB962C8B-B14F-4D97-AF65-F5344CB8AC3E}">
        <p14:creationId xmlns:p14="http://schemas.microsoft.com/office/powerpoint/2010/main" val="35071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287A-EE90-13DB-8855-55687E2DBC0A}"/>
              </a:ext>
            </a:extLst>
          </p:cNvPr>
          <p:cNvSpPr>
            <a:spLocks noGrp="1"/>
          </p:cNvSpPr>
          <p:nvPr>
            <p:ph type="title"/>
          </p:nvPr>
        </p:nvSpPr>
        <p:spPr/>
        <p:txBody>
          <a:bodyPr>
            <a:normAutofit fontScale="90000"/>
          </a:bodyPr>
          <a:lstStyle/>
          <a:p>
            <a:pPr algn="ctr"/>
            <a:r>
              <a:rPr lang="en-US" dirty="0"/>
              <a:t>Even the same ratio of Nb and O can form in different patterns. Why might that matter?</a:t>
            </a:r>
          </a:p>
        </p:txBody>
      </p:sp>
      <p:pic>
        <p:nvPicPr>
          <p:cNvPr id="4" name="Picture 7">
            <a:extLst>
              <a:ext uri="{FF2B5EF4-FFF2-40B4-BE49-F238E27FC236}">
                <a16:creationId xmlns:a16="http://schemas.microsoft.com/office/drawing/2014/main" id="{826AAADB-1F84-8030-7623-1B7681928DB4}"/>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413" y="3729038"/>
            <a:ext cx="8767762" cy="3052762"/>
          </a:xfrm>
          <a:prstGeom prst="rect">
            <a:avLst/>
          </a:prstGeom>
          <a:noFill/>
          <a:ln w="9525">
            <a:noFill/>
            <a:miter lim="800000"/>
            <a:headEnd/>
            <a:tailEnd/>
          </a:ln>
        </p:spPr>
      </p:pic>
      <p:sp>
        <p:nvSpPr>
          <p:cNvPr id="5" name="Rectangle 8">
            <a:extLst>
              <a:ext uri="{FF2B5EF4-FFF2-40B4-BE49-F238E27FC236}">
                <a16:creationId xmlns:a16="http://schemas.microsoft.com/office/drawing/2014/main" id="{26813E32-7219-23D3-63F9-B8A4E5811803}"/>
              </a:ext>
            </a:extLst>
          </p:cNvPr>
          <p:cNvSpPr txBox="1">
            <a:spLocks noChangeArrowheads="1"/>
          </p:cNvSpPr>
          <p:nvPr/>
        </p:nvSpPr>
        <p:spPr>
          <a:xfrm>
            <a:off x="464343" y="1964065"/>
            <a:ext cx="8215313" cy="15922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 typeface="Arial" panose="020B0604020202020204" pitchFamily="34" charset="0"/>
              <a:buNone/>
            </a:pPr>
            <a:r>
              <a:rPr lang="en-US" b="1" dirty="0">
                <a:solidFill>
                  <a:srgbClr val="A50021"/>
                </a:solidFill>
              </a:rPr>
              <a:t>They are all just carbon!</a:t>
            </a:r>
          </a:p>
          <a:p>
            <a:pPr marL="0" indent="0" algn="just">
              <a:lnSpc>
                <a:spcPct val="80000"/>
              </a:lnSpc>
              <a:buFont typeface="Arial" panose="020B0604020202020204" pitchFamily="34" charset="0"/>
              <a:buNone/>
            </a:pPr>
            <a:r>
              <a:rPr lang="en-US" dirty="0"/>
              <a:t>How can this be? After all, they each contain a system of atoms and</a:t>
            </a:r>
            <a:r>
              <a:rPr lang="tr-TR" dirty="0"/>
              <a:t> </a:t>
            </a:r>
            <a:r>
              <a:rPr lang="en-US" dirty="0"/>
              <a:t>especially electrons of similar density.</a:t>
            </a:r>
            <a:r>
              <a:rPr lang="tr-TR" dirty="0"/>
              <a:t> </a:t>
            </a:r>
            <a:r>
              <a:rPr lang="en-US" dirty="0">
                <a:solidFill>
                  <a:srgbClr val="00CC66"/>
                </a:solidFill>
              </a:rPr>
              <a:t>Graphite is a metal</a:t>
            </a:r>
            <a:r>
              <a:rPr lang="en-US" dirty="0"/>
              <a:t>, </a:t>
            </a:r>
            <a:r>
              <a:rPr lang="en-US" dirty="0">
                <a:solidFill>
                  <a:srgbClr val="A50021"/>
                </a:solidFill>
              </a:rPr>
              <a:t>diamond </a:t>
            </a:r>
            <a:r>
              <a:rPr lang="tr-TR" dirty="0">
                <a:solidFill>
                  <a:srgbClr val="A50021"/>
                </a:solidFill>
              </a:rPr>
              <a:t>is an</a:t>
            </a:r>
            <a:r>
              <a:rPr lang="en-US" dirty="0">
                <a:solidFill>
                  <a:srgbClr val="A50021"/>
                </a:solidFill>
              </a:rPr>
              <a:t> insulator</a:t>
            </a:r>
            <a:r>
              <a:rPr lang="tr-TR" dirty="0"/>
              <a:t> </a:t>
            </a:r>
            <a:r>
              <a:rPr lang="en-US" dirty="0"/>
              <a:t>and </a:t>
            </a:r>
            <a:r>
              <a:rPr lang="en-US" dirty="0" err="1">
                <a:solidFill>
                  <a:schemeClr val="hlink"/>
                </a:solidFill>
              </a:rPr>
              <a:t>buckminster</a:t>
            </a:r>
            <a:r>
              <a:rPr lang="en-US" dirty="0">
                <a:solidFill>
                  <a:schemeClr val="hlink"/>
                </a:solidFill>
              </a:rPr>
              <a:t>-fullerene is a superconductor</a:t>
            </a:r>
            <a:r>
              <a:rPr lang="en-US" dirty="0"/>
              <a:t>.</a:t>
            </a:r>
            <a:endParaRPr lang="tr-TR" dirty="0"/>
          </a:p>
        </p:txBody>
      </p:sp>
      <p:pic>
        <p:nvPicPr>
          <p:cNvPr id="6" name="Picture 2" descr="http://upload.wikimedia.org/wikipedia/commons/8/8c/Graphite-sheet-side-3D-balls.png">
            <a:extLst>
              <a:ext uri="{FF2B5EF4-FFF2-40B4-BE49-F238E27FC236}">
                <a16:creationId xmlns:a16="http://schemas.microsoft.com/office/drawing/2014/main" id="{34D43393-A3A6-3000-EEED-B638C50F2D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343400"/>
            <a:ext cx="2057400" cy="989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commons/thumb/8/8f/Apollo_synthetic_diamond.jpg/220px-Apollo_synthetic_diamond.jpg">
            <a:extLst>
              <a:ext uri="{FF2B5EF4-FFF2-40B4-BE49-F238E27FC236}">
                <a16:creationId xmlns:a16="http://schemas.microsoft.com/office/drawing/2014/main" id="{078D49D7-6F59-929C-1F79-1AAF08E38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869" y="4534755"/>
            <a:ext cx="1070316" cy="938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jameshedberg.com/img/samples/c60-buckyball-atoms-blue.jpg">
            <a:extLst>
              <a:ext uri="{FF2B5EF4-FFF2-40B4-BE49-F238E27FC236}">
                <a16:creationId xmlns:a16="http://schemas.microsoft.com/office/drawing/2014/main" id="{76E59E41-BBC8-59E4-6DEB-5D72B42157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166441"/>
            <a:ext cx="938959" cy="9389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BFB834-E769-0A2F-CD71-ED92D7CC739B}"/>
              </a:ext>
            </a:extLst>
          </p:cNvPr>
          <p:cNvSpPr txBox="1"/>
          <p:nvPr/>
        </p:nvSpPr>
        <p:spPr>
          <a:xfrm>
            <a:off x="3818238" y="3784971"/>
            <a:ext cx="2681417" cy="369332"/>
          </a:xfrm>
          <a:prstGeom prst="rect">
            <a:avLst/>
          </a:prstGeom>
          <a:noFill/>
        </p:spPr>
        <p:txBody>
          <a:bodyPr wrap="square" rtlCol="0">
            <a:spAutoFit/>
          </a:bodyPr>
          <a:lstStyle/>
          <a:p>
            <a:r>
              <a:rPr lang="en-US" dirty="0"/>
              <a:t>Recognize any?</a:t>
            </a:r>
          </a:p>
        </p:txBody>
      </p:sp>
      <p:pic>
        <p:nvPicPr>
          <p:cNvPr id="7170" name="Picture 2" descr="Diamond Structure | Physics in a Nutshell">
            <a:extLst>
              <a:ext uri="{FF2B5EF4-FFF2-40B4-BE49-F238E27FC236}">
                <a16:creationId xmlns:a16="http://schemas.microsoft.com/office/drawing/2014/main" id="{90856295-D1B3-F716-BD8E-E70DB6ED47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415" y="4135599"/>
            <a:ext cx="923523" cy="64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9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67A6E-7AC5-DE1F-4D6A-B242CC748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7EC6A-994D-E65C-087E-6D3D672677A5}"/>
              </a:ext>
            </a:extLst>
          </p:cNvPr>
          <p:cNvSpPr>
            <a:spLocks noGrp="1"/>
          </p:cNvSpPr>
          <p:nvPr>
            <p:ph type="title"/>
          </p:nvPr>
        </p:nvSpPr>
        <p:spPr>
          <a:xfrm>
            <a:off x="0" y="76367"/>
            <a:ext cx="9144000" cy="662782"/>
          </a:xfrm>
        </p:spPr>
        <p:txBody>
          <a:bodyPr>
            <a:normAutofit fontScale="90000"/>
          </a:bodyPr>
          <a:lstStyle/>
          <a:p>
            <a:pPr algn="ctr"/>
            <a:r>
              <a:rPr lang="en-US" dirty="0"/>
              <a:t>One group is looking at </a:t>
            </a:r>
            <a:r>
              <a:rPr lang="en-US" dirty="0" err="1"/>
              <a:t>NbTiN</a:t>
            </a:r>
            <a:r>
              <a:rPr lang="en-US" dirty="0"/>
              <a:t>. </a:t>
            </a:r>
          </a:p>
        </p:txBody>
      </p:sp>
      <p:pic>
        <p:nvPicPr>
          <p:cNvPr id="5" name="Picture 4">
            <a:extLst>
              <a:ext uri="{FF2B5EF4-FFF2-40B4-BE49-F238E27FC236}">
                <a16:creationId xmlns:a16="http://schemas.microsoft.com/office/drawing/2014/main" id="{7FFC9C8B-33DD-F5CF-1F4A-0E5D09C2BC56}"/>
              </a:ext>
            </a:extLst>
          </p:cNvPr>
          <p:cNvPicPr>
            <a:picLocks noChangeAspect="1"/>
          </p:cNvPicPr>
          <p:nvPr/>
        </p:nvPicPr>
        <p:blipFill>
          <a:blip r:embed="rId3"/>
          <a:stretch>
            <a:fillRect/>
          </a:stretch>
        </p:blipFill>
        <p:spPr>
          <a:xfrm>
            <a:off x="0" y="3025774"/>
            <a:ext cx="9144000" cy="3175000"/>
          </a:xfrm>
          <a:prstGeom prst="rect">
            <a:avLst/>
          </a:prstGeom>
        </p:spPr>
      </p:pic>
      <p:sp>
        <p:nvSpPr>
          <p:cNvPr id="6" name="Arrow: Down 5">
            <a:extLst>
              <a:ext uri="{FF2B5EF4-FFF2-40B4-BE49-F238E27FC236}">
                <a16:creationId xmlns:a16="http://schemas.microsoft.com/office/drawing/2014/main" id="{8189B5EC-8DAB-EE9F-B689-7277D98F445B}"/>
              </a:ext>
            </a:extLst>
          </p:cNvPr>
          <p:cNvSpPr/>
          <p:nvPr/>
        </p:nvSpPr>
        <p:spPr>
          <a:xfrm>
            <a:off x="2495550" y="3286125"/>
            <a:ext cx="352425" cy="11358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15DCC-1A0E-E111-9F57-A7E8302DCD9E}"/>
              </a:ext>
            </a:extLst>
          </p:cNvPr>
          <p:cNvSpPr txBox="1"/>
          <p:nvPr/>
        </p:nvSpPr>
        <p:spPr>
          <a:xfrm>
            <a:off x="8639175" y="2778293"/>
            <a:ext cx="1066800" cy="369332"/>
          </a:xfrm>
          <a:prstGeom prst="rect">
            <a:avLst/>
          </a:prstGeom>
          <a:noFill/>
        </p:spPr>
        <p:txBody>
          <a:bodyPr wrap="square" rtlCol="0">
            <a:spAutoFit/>
          </a:bodyPr>
          <a:lstStyle/>
          <a:p>
            <a:r>
              <a:rPr lang="en-US" dirty="0"/>
              <a:t>full</a:t>
            </a:r>
          </a:p>
        </p:txBody>
      </p:sp>
      <p:sp>
        <p:nvSpPr>
          <p:cNvPr id="8" name="TextBox 7">
            <a:extLst>
              <a:ext uri="{FF2B5EF4-FFF2-40B4-BE49-F238E27FC236}">
                <a16:creationId xmlns:a16="http://schemas.microsoft.com/office/drawing/2014/main" id="{F3C8A478-731E-7718-07FD-5322F7D2A6D6}"/>
              </a:ext>
            </a:extLst>
          </p:cNvPr>
          <p:cNvSpPr txBox="1"/>
          <p:nvPr/>
        </p:nvSpPr>
        <p:spPr>
          <a:xfrm>
            <a:off x="7503318" y="2962959"/>
            <a:ext cx="1281113" cy="646331"/>
          </a:xfrm>
          <a:prstGeom prst="rect">
            <a:avLst/>
          </a:prstGeom>
          <a:noFill/>
        </p:spPr>
        <p:txBody>
          <a:bodyPr wrap="square" rtlCol="0">
            <a:spAutoFit/>
          </a:bodyPr>
          <a:lstStyle/>
          <a:p>
            <a:pPr algn="ctr"/>
            <a:r>
              <a:rPr lang="en-US" b="1" dirty="0"/>
              <a:t>Want electrons</a:t>
            </a:r>
          </a:p>
        </p:txBody>
      </p:sp>
      <p:sp>
        <p:nvSpPr>
          <p:cNvPr id="11" name="Arrow: Down 10">
            <a:extLst>
              <a:ext uri="{FF2B5EF4-FFF2-40B4-BE49-F238E27FC236}">
                <a16:creationId xmlns:a16="http://schemas.microsoft.com/office/drawing/2014/main" id="{BC347072-343B-E9B5-AF68-0C96689FCECA}"/>
              </a:ext>
            </a:extLst>
          </p:cNvPr>
          <p:cNvSpPr/>
          <p:nvPr/>
        </p:nvSpPr>
        <p:spPr>
          <a:xfrm>
            <a:off x="7271146" y="2748775"/>
            <a:ext cx="352425" cy="6802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C397EA0-C56B-F91A-3E94-5854D4F6EDFC}"/>
              </a:ext>
            </a:extLst>
          </p:cNvPr>
          <p:cNvSpPr/>
          <p:nvPr/>
        </p:nvSpPr>
        <p:spPr>
          <a:xfrm>
            <a:off x="2047875" y="3025774"/>
            <a:ext cx="352425" cy="11358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539DBAD-C3CA-B2E5-5011-F5594B0D84F2}"/>
              </a:ext>
            </a:extLst>
          </p:cNvPr>
          <p:cNvSpPr txBox="1"/>
          <p:nvPr/>
        </p:nvSpPr>
        <p:spPr>
          <a:xfrm>
            <a:off x="420130" y="746968"/>
            <a:ext cx="8364301" cy="1938992"/>
          </a:xfrm>
          <a:prstGeom prst="rect">
            <a:avLst/>
          </a:prstGeom>
          <a:noFill/>
        </p:spPr>
        <p:txBody>
          <a:bodyPr wrap="square">
            <a:spAutoFit/>
          </a:bodyPr>
          <a:lstStyle/>
          <a:p>
            <a:r>
              <a:rPr lang="en-US" sz="2400" dirty="0"/>
              <a:t>Oxygen only reacts when it can get something out of it — lower energy by filling its orbitals. In </a:t>
            </a:r>
            <a:r>
              <a:rPr lang="en-US" sz="2400" dirty="0" err="1"/>
              <a:t>NbTiN</a:t>
            </a:r>
            <a:r>
              <a:rPr lang="en-US" sz="2400" dirty="0"/>
              <a:t>, the metals are already bonded tightly with nitrogen, so the electrons are locked up in low-energy bonds. Oxygen can’t get a better deal elsewhere, so it doesn’t bond.</a:t>
            </a:r>
          </a:p>
        </p:txBody>
      </p:sp>
    </p:spTree>
    <p:extLst>
      <p:ext uri="{BB962C8B-B14F-4D97-AF65-F5344CB8AC3E}">
        <p14:creationId xmlns:p14="http://schemas.microsoft.com/office/powerpoint/2010/main" val="11110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0B3514-939C-21E6-9C20-5BB377F6D7B7}"/>
              </a:ext>
            </a:extLst>
          </p:cNvPr>
          <p:cNvPicPr>
            <a:picLocks noChangeAspect="1"/>
          </p:cNvPicPr>
          <p:nvPr/>
        </p:nvPicPr>
        <p:blipFill>
          <a:blip r:embed="rId2"/>
          <a:stretch>
            <a:fillRect/>
          </a:stretch>
        </p:blipFill>
        <p:spPr>
          <a:xfrm>
            <a:off x="399465" y="1732835"/>
            <a:ext cx="8383170" cy="5125165"/>
          </a:xfrm>
          <a:prstGeom prst="rect">
            <a:avLst/>
          </a:prstGeom>
        </p:spPr>
      </p:pic>
      <p:sp>
        <p:nvSpPr>
          <p:cNvPr id="5" name="TextBox 4">
            <a:extLst>
              <a:ext uri="{FF2B5EF4-FFF2-40B4-BE49-F238E27FC236}">
                <a16:creationId xmlns:a16="http://schemas.microsoft.com/office/drawing/2014/main" id="{BDB81082-EACB-BCD2-AAB0-BE451DAF281C}"/>
              </a:ext>
            </a:extLst>
          </p:cNvPr>
          <p:cNvSpPr txBox="1"/>
          <p:nvPr/>
        </p:nvSpPr>
        <p:spPr>
          <a:xfrm>
            <a:off x="-137604" y="3493976"/>
            <a:ext cx="674669" cy="923330"/>
          </a:xfrm>
          <a:prstGeom prst="rect">
            <a:avLst/>
          </a:prstGeom>
          <a:noFill/>
        </p:spPr>
        <p:txBody>
          <a:bodyPr wrap="square" rtlCol="0">
            <a:spAutoFit/>
          </a:bodyPr>
          <a:lstStyle/>
          <a:p>
            <a:pPr algn="ctr"/>
            <a:r>
              <a:rPr lang="en-US" dirty="0">
                <a:solidFill>
                  <a:srgbClr val="00B050"/>
                </a:solidFill>
                <a:latin typeface="Times New Roman" panose="02020603050405020304" pitchFamily="18" charset="0"/>
                <a:cs typeface="Times New Roman" panose="02020603050405020304" pitchFamily="18" charset="0"/>
              </a:rPr>
              <a:t>We are here</a:t>
            </a:r>
          </a:p>
        </p:txBody>
      </p:sp>
      <p:sp>
        <p:nvSpPr>
          <p:cNvPr id="6" name="Arrow: Right 5">
            <a:extLst>
              <a:ext uri="{FF2B5EF4-FFF2-40B4-BE49-F238E27FC236}">
                <a16:creationId xmlns:a16="http://schemas.microsoft.com/office/drawing/2014/main" id="{8A4C154B-02CE-398C-E66E-68BFE593399D}"/>
              </a:ext>
            </a:extLst>
          </p:cNvPr>
          <p:cNvSpPr/>
          <p:nvPr/>
        </p:nvSpPr>
        <p:spPr>
          <a:xfrm>
            <a:off x="-2" y="4417306"/>
            <a:ext cx="399467" cy="264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A74076-38FA-5B65-E5CC-A0223519FD92}"/>
              </a:ext>
            </a:extLst>
          </p:cNvPr>
          <p:cNvSpPr/>
          <p:nvPr/>
        </p:nvSpPr>
        <p:spPr>
          <a:xfrm>
            <a:off x="6600825" y="4129876"/>
            <a:ext cx="1247775" cy="33108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ADF5A58-E1D1-D84F-2C87-C5D8AC6D4A7C}"/>
              </a:ext>
            </a:extLst>
          </p:cNvPr>
          <p:cNvSpPr>
            <a:spLocks noGrp="1"/>
          </p:cNvSpPr>
          <p:nvPr>
            <p:ph type="title"/>
          </p:nvPr>
        </p:nvSpPr>
        <p:spPr>
          <a:xfrm>
            <a:off x="-1" y="161966"/>
            <a:ext cx="9144002" cy="1325563"/>
          </a:xfrm>
        </p:spPr>
        <p:txBody>
          <a:bodyPr>
            <a:normAutofit fontScale="90000"/>
          </a:bodyPr>
          <a:lstStyle/>
          <a:p>
            <a:pPr algn="ctr"/>
            <a:r>
              <a:rPr lang="en-US" dirty="0"/>
              <a:t>(Re)submit your project proposals</a:t>
            </a:r>
            <a:br>
              <a:rPr lang="en-US" dirty="0"/>
            </a:br>
            <a:r>
              <a:rPr lang="en-US" sz="3600" dirty="0">
                <a:solidFill>
                  <a:srgbClr val="00B050"/>
                </a:solidFill>
              </a:rPr>
              <a:t>Tomorrow: Last day for 1</a:t>
            </a:r>
            <a:r>
              <a:rPr lang="en-US" sz="3600" baseline="30000" dirty="0">
                <a:solidFill>
                  <a:srgbClr val="00B050"/>
                </a:solidFill>
              </a:rPr>
              <a:t>st</a:t>
            </a:r>
            <a:r>
              <a:rPr lang="en-US" sz="3600" dirty="0">
                <a:solidFill>
                  <a:srgbClr val="00B050"/>
                </a:solidFill>
              </a:rPr>
              <a:t> attempt </a:t>
            </a:r>
            <a:r>
              <a:rPr lang="en-US" sz="3600" dirty="0"/>
              <a:t>without late penalty</a:t>
            </a:r>
            <a:br>
              <a:rPr lang="en-US" dirty="0"/>
            </a:br>
            <a:r>
              <a:rPr lang="en-US" sz="3100" dirty="0">
                <a:solidFill>
                  <a:srgbClr val="FF0000"/>
                </a:solidFill>
              </a:rPr>
              <a:t>It’s ok if you didn’t get 5/5, but improve it for full points!</a:t>
            </a:r>
            <a:br>
              <a:rPr lang="en-US" sz="3100" dirty="0">
                <a:solidFill>
                  <a:srgbClr val="FF0000"/>
                </a:solidFill>
              </a:rPr>
            </a:br>
            <a:r>
              <a:rPr lang="en-US" sz="3100" dirty="0">
                <a:solidFill>
                  <a:srgbClr val="FF0000"/>
                </a:solidFill>
              </a:rPr>
              <a:t>Final resubmission due: October 28 </a:t>
            </a:r>
            <a:endParaRPr lang="en-US" dirty="0">
              <a:solidFill>
                <a:srgbClr val="FF0000"/>
              </a:solidFill>
            </a:endParaRPr>
          </a:p>
        </p:txBody>
      </p:sp>
      <p:sp>
        <p:nvSpPr>
          <p:cNvPr id="12" name="Rectangle 11">
            <a:extLst>
              <a:ext uri="{FF2B5EF4-FFF2-40B4-BE49-F238E27FC236}">
                <a16:creationId xmlns:a16="http://schemas.microsoft.com/office/drawing/2014/main" id="{598D7FC7-5F4E-2183-2951-931B48913648}"/>
              </a:ext>
            </a:extLst>
          </p:cNvPr>
          <p:cNvSpPr/>
          <p:nvPr/>
        </p:nvSpPr>
        <p:spPr>
          <a:xfrm>
            <a:off x="6600825" y="4706263"/>
            <a:ext cx="1676400" cy="33108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97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A899F1-F147-1F36-31EE-3F6FC345227F}"/>
              </a:ext>
            </a:extLst>
          </p:cNvPr>
          <p:cNvSpPr>
            <a:spLocks noGrp="1"/>
          </p:cNvSpPr>
          <p:nvPr>
            <p:ph type="title"/>
          </p:nvPr>
        </p:nvSpPr>
        <p:spPr>
          <a:xfrm>
            <a:off x="628650" y="1447166"/>
            <a:ext cx="7886700" cy="1325563"/>
          </a:xfrm>
        </p:spPr>
        <p:txBody>
          <a:bodyPr>
            <a:normAutofit fontScale="90000"/>
          </a:bodyPr>
          <a:lstStyle/>
          <a:p>
            <a:pPr algn="ctr"/>
            <a:r>
              <a:rPr lang="en-US" dirty="0"/>
              <a:t>Class project check-in</a:t>
            </a:r>
            <a:br>
              <a:rPr lang="en-US" dirty="0"/>
            </a:br>
            <a:br>
              <a:rPr lang="en-US" dirty="0"/>
            </a:br>
            <a:r>
              <a:rPr lang="en-US" dirty="0"/>
              <a:t>The hardest question on the project proposal: </a:t>
            </a:r>
            <a:br>
              <a:rPr lang="en-US" dirty="0"/>
            </a:br>
            <a:r>
              <a:rPr lang="en-US" dirty="0"/>
              <a:t>Why do you think your work could be important?</a:t>
            </a:r>
            <a:br>
              <a:rPr lang="en-US" dirty="0"/>
            </a:br>
            <a:endParaRPr lang="en-US" dirty="0"/>
          </a:p>
        </p:txBody>
      </p:sp>
      <p:sp>
        <p:nvSpPr>
          <p:cNvPr id="6" name="Content Placeholder 5">
            <a:extLst>
              <a:ext uri="{FF2B5EF4-FFF2-40B4-BE49-F238E27FC236}">
                <a16:creationId xmlns:a16="http://schemas.microsoft.com/office/drawing/2014/main" id="{3BC1DD74-58BF-A24C-4654-068EA5622EC8}"/>
              </a:ext>
            </a:extLst>
          </p:cNvPr>
          <p:cNvSpPr>
            <a:spLocks noGrp="1"/>
          </p:cNvSpPr>
          <p:nvPr>
            <p:ph idx="1"/>
          </p:nvPr>
        </p:nvSpPr>
        <p:spPr>
          <a:xfrm>
            <a:off x="430530" y="4024312"/>
            <a:ext cx="8180070" cy="3830003"/>
          </a:xfrm>
        </p:spPr>
        <p:txBody>
          <a:bodyPr/>
          <a:lstStyle/>
          <a:p>
            <a:pPr marL="0" indent="0">
              <a:buNone/>
            </a:pPr>
            <a:r>
              <a:rPr lang="en-US" dirty="0"/>
              <a:t>I’d ideally like to hear from someone that is still working on their first attempt or revision of their project proposal. Remember: You are undergrads; it is totally acceptable to not have figured this all out yet! But, we want to help push you along. To do that, we need to know where you are in the process.</a:t>
            </a:r>
          </a:p>
        </p:txBody>
      </p:sp>
    </p:spTree>
    <p:extLst>
      <p:ext uri="{BB962C8B-B14F-4D97-AF65-F5344CB8AC3E}">
        <p14:creationId xmlns:p14="http://schemas.microsoft.com/office/powerpoint/2010/main" val="90227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6010-116F-2B44-672A-59BB4E5515C1}"/>
              </a:ext>
            </a:extLst>
          </p:cNvPr>
          <p:cNvSpPr>
            <a:spLocks noGrp="1"/>
          </p:cNvSpPr>
          <p:nvPr>
            <p:ph type="title"/>
          </p:nvPr>
        </p:nvSpPr>
        <p:spPr/>
        <p:txBody>
          <a:bodyPr/>
          <a:lstStyle/>
          <a:p>
            <a:r>
              <a:rPr lang="en-US" dirty="0"/>
              <a:t>Rest of today</a:t>
            </a:r>
          </a:p>
        </p:txBody>
      </p:sp>
      <p:sp>
        <p:nvSpPr>
          <p:cNvPr id="3" name="Content Placeholder 2">
            <a:extLst>
              <a:ext uri="{FF2B5EF4-FFF2-40B4-BE49-F238E27FC236}">
                <a16:creationId xmlns:a16="http://schemas.microsoft.com/office/drawing/2014/main" id="{74B7C23D-105D-9AF5-84AD-8C84947EED74}"/>
              </a:ext>
            </a:extLst>
          </p:cNvPr>
          <p:cNvSpPr>
            <a:spLocks noGrp="1"/>
          </p:cNvSpPr>
          <p:nvPr>
            <p:ph idx="1"/>
          </p:nvPr>
        </p:nvSpPr>
        <p:spPr>
          <a:xfrm>
            <a:off x="628650" y="2447925"/>
            <a:ext cx="7886700" cy="3729038"/>
          </a:xfrm>
        </p:spPr>
        <p:txBody>
          <a:bodyPr>
            <a:normAutofit/>
          </a:bodyPr>
          <a:lstStyle/>
          <a:p>
            <a:r>
              <a:rPr lang="en-US" sz="4000" dirty="0"/>
              <a:t>Mini growth/processing lesson</a:t>
            </a:r>
          </a:p>
          <a:p>
            <a:r>
              <a:rPr lang="en-US" sz="4000" dirty="0"/>
              <a:t>Why do we get oxides lesson</a:t>
            </a:r>
          </a:p>
          <a:p>
            <a:endParaRPr lang="en-US" sz="4000" dirty="0"/>
          </a:p>
          <a:p>
            <a:r>
              <a:rPr lang="en-US" sz="4000" dirty="0"/>
              <a:t>Future requests?</a:t>
            </a:r>
          </a:p>
          <a:p>
            <a:endParaRPr lang="en-US" sz="4000" dirty="0"/>
          </a:p>
        </p:txBody>
      </p:sp>
    </p:spTree>
    <p:extLst>
      <p:ext uri="{BB962C8B-B14F-4D97-AF65-F5344CB8AC3E}">
        <p14:creationId xmlns:p14="http://schemas.microsoft.com/office/powerpoint/2010/main" val="185922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1FCC-72AD-BEAA-63F5-F4EE7D5EB87F}"/>
              </a:ext>
            </a:extLst>
          </p:cNvPr>
          <p:cNvSpPr>
            <a:spLocks noGrp="1"/>
          </p:cNvSpPr>
          <p:nvPr>
            <p:ph type="title"/>
          </p:nvPr>
        </p:nvSpPr>
        <p:spPr>
          <a:xfrm>
            <a:off x="628650" y="146051"/>
            <a:ext cx="7886700" cy="1325563"/>
          </a:xfrm>
        </p:spPr>
        <p:txBody>
          <a:bodyPr/>
          <a:lstStyle/>
          <a:p>
            <a:pPr algn="ctr"/>
            <a:r>
              <a:rPr lang="en-US" dirty="0"/>
              <a:t>I was asked how the NASA samples are grown</a:t>
            </a:r>
          </a:p>
        </p:txBody>
      </p:sp>
      <p:sp>
        <p:nvSpPr>
          <p:cNvPr id="3" name="Content Placeholder 2">
            <a:extLst>
              <a:ext uri="{FF2B5EF4-FFF2-40B4-BE49-F238E27FC236}">
                <a16:creationId xmlns:a16="http://schemas.microsoft.com/office/drawing/2014/main" id="{680CA0CC-5603-D83F-E3DC-45DB6AAA45FA}"/>
              </a:ext>
            </a:extLst>
          </p:cNvPr>
          <p:cNvSpPr>
            <a:spLocks noGrp="1"/>
          </p:cNvSpPr>
          <p:nvPr>
            <p:ph idx="1"/>
          </p:nvPr>
        </p:nvSpPr>
        <p:spPr>
          <a:xfrm>
            <a:off x="371475" y="1471614"/>
            <a:ext cx="8210550" cy="4351338"/>
          </a:xfrm>
        </p:spPr>
        <p:txBody>
          <a:bodyPr/>
          <a:lstStyle/>
          <a:p>
            <a:pPr marL="0" indent="0" algn="ctr">
              <a:buNone/>
            </a:pPr>
            <a:r>
              <a:rPr lang="en-US" dirty="0"/>
              <a:t>The full details are complicated, but we can understand enough of it to get the main ideas.</a:t>
            </a:r>
          </a:p>
        </p:txBody>
      </p:sp>
      <p:sp>
        <p:nvSpPr>
          <p:cNvPr id="5" name="TextBox 4">
            <a:extLst>
              <a:ext uri="{FF2B5EF4-FFF2-40B4-BE49-F238E27FC236}">
                <a16:creationId xmlns:a16="http://schemas.microsoft.com/office/drawing/2014/main" id="{CAB2D0EF-C2B4-9E02-8FD5-E7D7E1C59BDF}"/>
              </a:ext>
            </a:extLst>
          </p:cNvPr>
          <p:cNvSpPr txBox="1"/>
          <p:nvPr/>
        </p:nvSpPr>
        <p:spPr>
          <a:xfrm>
            <a:off x="200025" y="2470401"/>
            <a:ext cx="4276725" cy="5693866"/>
          </a:xfrm>
          <a:prstGeom prst="rect">
            <a:avLst/>
          </a:prstGeom>
          <a:noFill/>
        </p:spPr>
        <p:txBody>
          <a:bodyPr wrap="square" rtlCol="0">
            <a:spAutoFit/>
          </a:bodyPr>
          <a:lstStyle/>
          <a:p>
            <a:pPr algn="ctr"/>
            <a:r>
              <a:rPr lang="en-US" sz="2800" dirty="0"/>
              <a:t>Dark places where Nb etched away</a:t>
            </a:r>
          </a:p>
          <a:p>
            <a:pPr algn="ctr"/>
            <a:endParaRPr lang="en-US" sz="2800" dirty="0"/>
          </a:p>
          <a:p>
            <a:pPr algn="ctr"/>
            <a:endParaRPr lang="en-US" sz="2800" dirty="0"/>
          </a:p>
          <a:p>
            <a:pPr algn="ctr"/>
            <a:r>
              <a:rPr lang="en-US" sz="2800" dirty="0"/>
              <a:t>MKID resonators:</a:t>
            </a:r>
          </a:p>
          <a:p>
            <a:pPr algn="ctr"/>
            <a:r>
              <a:rPr lang="en-US" sz="2800" dirty="0"/>
              <a:t>The inner superconductor vibrates like a string at a certain frequency that gets adjusted by photon absorption</a:t>
            </a:r>
          </a:p>
          <a:p>
            <a:pPr algn="ctr"/>
            <a:endParaRPr lang="en-US" sz="2800" dirty="0"/>
          </a:p>
          <a:p>
            <a:pPr algn="ctr"/>
            <a:r>
              <a:rPr lang="en-US" sz="2800" dirty="0"/>
              <a:t>Dark places with etched</a:t>
            </a:r>
          </a:p>
          <a:p>
            <a:pPr algn="ctr"/>
            <a:endParaRPr lang="en-US" sz="2800" dirty="0"/>
          </a:p>
        </p:txBody>
      </p:sp>
      <p:pic>
        <p:nvPicPr>
          <p:cNvPr id="6" name="Google Shape;50;p2" descr="A close-up of a microwave kinetic inductance detector (Alt text made by Holcomb because AI thought it was a heating element.)&#10;">
            <a:extLst>
              <a:ext uri="{FF2B5EF4-FFF2-40B4-BE49-F238E27FC236}">
                <a16:creationId xmlns:a16="http://schemas.microsoft.com/office/drawing/2014/main" id="{F8B8F3C5-5263-2E74-633D-2F8D3675EB97}"/>
              </a:ext>
            </a:extLst>
          </p:cNvPr>
          <p:cNvPicPr preferRelativeResize="0"/>
          <p:nvPr/>
        </p:nvPicPr>
        <p:blipFill rotWithShape="1">
          <a:blip r:embed="rId2">
            <a:alphaModFix/>
          </a:blip>
          <a:srcRect/>
          <a:stretch/>
        </p:blipFill>
        <p:spPr>
          <a:xfrm>
            <a:off x="4748603" y="2737101"/>
            <a:ext cx="4276725" cy="3692273"/>
          </a:xfrm>
          <a:prstGeom prst="rect">
            <a:avLst/>
          </a:prstGeom>
          <a:noFill/>
          <a:ln>
            <a:noFill/>
          </a:ln>
        </p:spPr>
      </p:pic>
    </p:spTree>
    <p:extLst>
      <p:ext uri="{BB962C8B-B14F-4D97-AF65-F5344CB8AC3E}">
        <p14:creationId xmlns:p14="http://schemas.microsoft.com/office/powerpoint/2010/main" val="170185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8D8B-7F27-ECD6-9430-199139A61D5D}"/>
              </a:ext>
            </a:extLst>
          </p:cNvPr>
          <p:cNvSpPr>
            <a:spLocks noGrp="1"/>
          </p:cNvSpPr>
          <p:nvPr>
            <p:ph type="title"/>
          </p:nvPr>
        </p:nvSpPr>
        <p:spPr>
          <a:xfrm>
            <a:off x="628650" y="1117601"/>
            <a:ext cx="7886700" cy="1325563"/>
          </a:xfrm>
        </p:spPr>
        <p:txBody>
          <a:bodyPr>
            <a:normAutofit fontScale="90000"/>
          </a:bodyPr>
          <a:lstStyle/>
          <a:p>
            <a:pPr algn="ctr"/>
            <a:br>
              <a:rPr lang="en-US" dirty="0"/>
            </a:br>
            <a:br>
              <a:rPr lang="en-US" dirty="0"/>
            </a:br>
            <a:r>
              <a:rPr lang="en-US" dirty="0"/>
              <a:t>Step 2 is sputtering Nb onto silicon </a:t>
            </a:r>
            <a:br>
              <a:rPr lang="en-US" dirty="0"/>
            </a:br>
            <a:br>
              <a:rPr lang="en-US" dirty="0"/>
            </a:br>
            <a:r>
              <a:rPr lang="en-US" dirty="0"/>
              <a:t>What is Sputtering? </a:t>
            </a:r>
            <a:br>
              <a:rPr lang="en-US" dirty="0"/>
            </a:br>
            <a:r>
              <a:rPr lang="en-US" dirty="0"/>
              <a:t>(One common growth method)</a:t>
            </a:r>
            <a:br>
              <a:rPr lang="en-US" dirty="0"/>
            </a:br>
            <a:br>
              <a:rPr lang="en-US" dirty="0"/>
            </a:br>
            <a:endParaRPr lang="en-US" dirty="0"/>
          </a:p>
        </p:txBody>
      </p:sp>
      <p:pic>
        <p:nvPicPr>
          <p:cNvPr id="5" name="Picture 4">
            <a:extLst>
              <a:ext uri="{FF2B5EF4-FFF2-40B4-BE49-F238E27FC236}">
                <a16:creationId xmlns:a16="http://schemas.microsoft.com/office/drawing/2014/main" id="{021532EF-3ECF-9C36-7D61-84EBAAA884F7}"/>
              </a:ext>
            </a:extLst>
          </p:cNvPr>
          <p:cNvPicPr>
            <a:picLocks noChangeAspect="1"/>
          </p:cNvPicPr>
          <p:nvPr/>
        </p:nvPicPr>
        <p:blipFill>
          <a:blip r:embed="rId2"/>
          <a:stretch>
            <a:fillRect/>
          </a:stretch>
        </p:blipFill>
        <p:spPr>
          <a:xfrm>
            <a:off x="628650" y="3590926"/>
            <a:ext cx="7833167" cy="2862580"/>
          </a:xfrm>
          <a:prstGeom prst="rect">
            <a:avLst/>
          </a:prstGeom>
        </p:spPr>
      </p:pic>
      <p:sp>
        <p:nvSpPr>
          <p:cNvPr id="6" name="TextBox 5">
            <a:extLst>
              <a:ext uri="{FF2B5EF4-FFF2-40B4-BE49-F238E27FC236}">
                <a16:creationId xmlns:a16="http://schemas.microsoft.com/office/drawing/2014/main" id="{D490B7D1-26C4-E461-28F6-F98A6975C1B0}"/>
              </a:ext>
            </a:extLst>
          </p:cNvPr>
          <p:cNvSpPr txBox="1"/>
          <p:nvPr/>
        </p:nvSpPr>
        <p:spPr>
          <a:xfrm>
            <a:off x="4219574" y="6453506"/>
            <a:ext cx="2352675" cy="369332"/>
          </a:xfrm>
          <a:prstGeom prst="rect">
            <a:avLst/>
          </a:prstGeom>
          <a:noFill/>
        </p:spPr>
        <p:txBody>
          <a:bodyPr wrap="square" rtlCol="0">
            <a:spAutoFit/>
          </a:bodyPr>
          <a:lstStyle/>
          <a:p>
            <a:r>
              <a:rPr lang="en-US" dirty="0"/>
              <a:t>and more…</a:t>
            </a:r>
          </a:p>
        </p:txBody>
      </p:sp>
      <p:sp>
        <p:nvSpPr>
          <p:cNvPr id="7" name="Rectangle 6">
            <a:extLst>
              <a:ext uri="{FF2B5EF4-FFF2-40B4-BE49-F238E27FC236}">
                <a16:creationId xmlns:a16="http://schemas.microsoft.com/office/drawing/2014/main" id="{A11D1FD9-C9E1-2B27-115A-C04AEA5263BC}"/>
              </a:ext>
            </a:extLst>
          </p:cNvPr>
          <p:cNvSpPr/>
          <p:nvPr/>
        </p:nvSpPr>
        <p:spPr>
          <a:xfrm>
            <a:off x="2971800" y="3705225"/>
            <a:ext cx="1352550" cy="285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F73185-C0C6-5CE9-E662-05DEC2D2D069}"/>
              </a:ext>
            </a:extLst>
          </p:cNvPr>
          <p:cNvSpPr txBox="1"/>
          <p:nvPr/>
        </p:nvSpPr>
        <p:spPr>
          <a:xfrm>
            <a:off x="7977187" y="5168384"/>
            <a:ext cx="1304925" cy="369332"/>
          </a:xfrm>
          <a:prstGeom prst="rect">
            <a:avLst/>
          </a:prstGeom>
          <a:noFill/>
        </p:spPr>
        <p:txBody>
          <a:bodyPr wrap="square" rtlCol="0">
            <a:spAutoFit/>
          </a:bodyPr>
          <a:lstStyle/>
          <a:p>
            <a:r>
              <a:rPr lang="en-US" dirty="0"/>
              <a:t>Laser light</a:t>
            </a:r>
          </a:p>
        </p:txBody>
      </p:sp>
      <p:sp>
        <p:nvSpPr>
          <p:cNvPr id="9" name="TextBox 8">
            <a:extLst>
              <a:ext uri="{FF2B5EF4-FFF2-40B4-BE49-F238E27FC236}">
                <a16:creationId xmlns:a16="http://schemas.microsoft.com/office/drawing/2014/main" id="{C67FDEC3-CA40-E015-66F1-6C784C22AF51}"/>
              </a:ext>
            </a:extLst>
          </p:cNvPr>
          <p:cNvSpPr txBox="1"/>
          <p:nvPr/>
        </p:nvSpPr>
        <p:spPr>
          <a:xfrm>
            <a:off x="3362325" y="3221594"/>
            <a:ext cx="3209924" cy="369332"/>
          </a:xfrm>
          <a:prstGeom prst="rect">
            <a:avLst/>
          </a:prstGeom>
          <a:noFill/>
        </p:spPr>
        <p:txBody>
          <a:bodyPr wrap="square" rtlCol="0">
            <a:spAutoFit/>
          </a:bodyPr>
          <a:lstStyle/>
          <a:p>
            <a:r>
              <a:rPr lang="en-US" dirty="0"/>
              <a:t>A few growth methods</a:t>
            </a:r>
          </a:p>
        </p:txBody>
      </p:sp>
    </p:spTree>
    <p:extLst>
      <p:ext uri="{BB962C8B-B14F-4D97-AF65-F5344CB8AC3E}">
        <p14:creationId xmlns:p14="http://schemas.microsoft.com/office/powerpoint/2010/main" val="408394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CD91A7E-BBDC-5D53-5BDA-E057EFEE7F62}"/>
              </a:ext>
            </a:extLst>
          </p:cNvPr>
          <p:cNvPicPr>
            <a:picLocks noChangeAspect="1"/>
          </p:cNvPicPr>
          <p:nvPr/>
        </p:nvPicPr>
        <p:blipFill>
          <a:blip r:embed="rId3"/>
          <a:stretch>
            <a:fillRect/>
          </a:stretch>
        </p:blipFill>
        <p:spPr>
          <a:xfrm>
            <a:off x="5865599" y="3446688"/>
            <a:ext cx="3202201" cy="3639912"/>
          </a:xfrm>
          <a:prstGeom prst="rect">
            <a:avLst/>
          </a:prstGeom>
        </p:spPr>
      </p:pic>
      <p:sp>
        <p:nvSpPr>
          <p:cNvPr id="2" name="Title 1">
            <a:extLst>
              <a:ext uri="{FF2B5EF4-FFF2-40B4-BE49-F238E27FC236}">
                <a16:creationId xmlns:a16="http://schemas.microsoft.com/office/drawing/2014/main" id="{03769F22-1EB3-B79A-03B3-E9F53F4AED69}"/>
              </a:ext>
            </a:extLst>
          </p:cNvPr>
          <p:cNvSpPr>
            <a:spLocks noGrp="1"/>
          </p:cNvSpPr>
          <p:nvPr>
            <p:ph type="title"/>
          </p:nvPr>
        </p:nvSpPr>
        <p:spPr>
          <a:xfrm>
            <a:off x="2457450" y="274638"/>
            <a:ext cx="4442591" cy="1143000"/>
          </a:xfrm>
        </p:spPr>
        <p:txBody>
          <a:bodyPr/>
          <a:lstStyle/>
          <a:p>
            <a:r>
              <a:rPr lang="en-US" dirty="0"/>
              <a:t>Sputtering</a:t>
            </a:r>
          </a:p>
        </p:txBody>
      </p:sp>
      <p:sp>
        <p:nvSpPr>
          <p:cNvPr id="3" name="Content Placeholder 2">
            <a:extLst>
              <a:ext uri="{FF2B5EF4-FFF2-40B4-BE49-F238E27FC236}">
                <a16:creationId xmlns:a16="http://schemas.microsoft.com/office/drawing/2014/main" id="{F44F66C6-B0F4-2EEE-E028-996F6C438933}"/>
              </a:ext>
            </a:extLst>
          </p:cNvPr>
          <p:cNvSpPr>
            <a:spLocks noGrp="1"/>
          </p:cNvSpPr>
          <p:nvPr>
            <p:ph idx="1"/>
          </p:nvPr>
        </p:nvSpPr>
        <p:spPr>
          <a:xfrm>
            <a:off x="457200" y="1740239"/>
            <a:ext cx="8229600" cy="5117761"/>
          </a:xfrm>
        </p:spPr>
        <p:txBody>
          <a:bodyPr>
            <a:normAutofit/>
          </a:bodyPr>
          <a:lstStyle/>
          <a:p>
            <a:r>
              <a:rPr lang="en-US" b="1" dirty="0"/>
              <a:t>Sputtering is a term used to describe the mechanism in which atoms are ejected from the surface of a material when that surface is struck by sufficiency energetic particles</a:t>
            </a:r>
          </a:p>
          <a:p>
            <a:r>
              <a:rPr lang="en-US" b="1" dirty="0"/>
              <a:t>Discovered in 1852</a:t>
            </a:r>
          </a:p>
          <a:p>
            <a:r>
              <a:rPr lang="en-US" b="1" dirty="0"/>
              <a:t>Most utilized for metals</a:t>
            </a:r>
          </a:p>
          <a:p>
            <a:r>
              <a:rPr lang="en-US" b="1" dirty="0"/>
              <a:t>Very easy and quick</a:t>
            </a:r>
          </a:p>
          <a:p>
            <a:r>
              <a:rPr lang="en-US" b="1" dirty="0"/>
              <a:t>Great for uneven surfaces</a:t>
            </a:r>
          </a:p>
          <a:p>
            <a:r>
              <a:rPr lang="en-US" b="1" dirty="0"/>
              <a:t>Often for electron microscopy</a:t>
            </a:r>
          </a:p>
          <a:p>
            <a:r>
              <a:rPr lang="en-US" b="1" dirty="0"/>
              <a:t>Lower crystalline quality</a:t>
            </a:r>
            <a:endParaRPr lang="en-US" dirty="0"/>
          </a:p>
        </p:txBody>
      </p:sp>
      <p:pic>
        <p:nvPicPr>
          <p:cNvPr id="7" name="Picture 6" descr="A close-up of a lizard&#10;&#10;Description automatically generated with medium confidence">
            <a:extLst>
              <a:ext uri="{FF2B5EF4-FFF2-40B4-BE49-F238E27FC236}">
                <a16:creationId xmlns:a16="http://schemas.microsoft.com/office/drawing/2014/main" id="{CE356C03-E752-B395-F75F-FF280A2E5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59" y="81983"/>
            <a:ext cx="2133600" cy="1638993"/>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7E2E1F1A-052E-0053-313F-302417E9B5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0041" y="108643"/>
            <a:ext cx="2133600" cy="1600200"/>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14121085-A54B-ABBB-D532-E52D0BED3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1560"/>
            <a:ext cx="1702013" cy="1702013"/>
          </a:xfrm>
          <a:prstGeom prst="rect">
            <a:avLst/>
          </a:prstGeom>
        </p:spPr>
      </p:pic>
    </p:spTree>
    <p:extLst>
      <p:ext uri="{BB962C8B-B14F-4D97-AF65-F5344CB8AC3E}">
        <p14:creationId xmlns:p14="http://schemas.microsoft.com/office/powerpoint/2010/main" val="130029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 schematic&#10;&#10;Description automatically generated">
            <a:extLst>
              <a:ext uri="{FF2B5EF4-FFF2-40B4-BE49-F238E27FC236}">
                <a16:creationId xmlns:a16="http://schemas.microsoft.com/office/drawing/2014/main" id="{DDA23DC6-70A5-23D5-6055-5A62F7FBB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 y="2465887"/>
            <a:ext cx="6300651" cy="3673026"/>
          </a:xfrm>
          <a:prstGeom prst="rect">
            <a:avLst/>
          </a:prstGeom>
        </p:spPr>
      </p:pic>
      <p:sp>
        <p:nvSpPr>
          <p:cNvPr id="2" name="Title 1"/>
          <p:cNvSpPr>
            <a:spLocks noGrp="1"/>
          </p:cNvSpPr>
          <p:nvPr>
            <p:ph type="title"/>
          </p:nvPr>
        </p:nvSpPr>
        <p:spPr>
          <a:xfrm>
            <a:off x="4330699" y="155396"/>
            <a:ext cx="3987800" cy="787081"/>
          </a:xfrm>
        </p:spPr>
        <p:txBody>
          <a:bodyPr/>
          <a:lstStyle/>
          <a:p>
            <a:r>
              <a:rPr lang="en-US" dirty="0"/>
              <a:t>Sputtering</a:t>
            </a:r>
          </a:p>
        </p:txBody>
      </p:sp>
      <p:sp>
        <p:nvSpPr>
          <p:cNvPr id="7" name="TextBox 6"/>
          <p:cNvSpPr txBox="1"/>
          <p:nvPr/>
        </p:nvSpPr>
        <p:spPr>
          <a:xfrm>
            <a:off x="4466770" y="4038600"/>
            <a:ext cx="1905000" cy="461665"/>
          </a:xfrm>
          <a:prstGeom prst="rect">
            <a:avLst/>
          </a:prstGeom>
          <a:noFill/>
        </p:spPr>
        <p:txBody>
          <a:bodyPr wrap="square" rtlCol="0">
            <a:spAutoFit/>
          </a:bodyPr>
          <a:lstStyle/>
          <a:p>
            <a:r>
              <a:rPr lang="en-US" sz="2400" dirty="0"/>
              <a:t>vacuum</a:t>
            </a:r>
          </a:p>
        </p:txBody>
      </p:sp>
      <p:sp>
        <p:nvSpPr>
          <p:cNvPr id="8" name="TextBox 7"/>
          <p:cNvSpPr txBox="1"/>
          <p:nvPr/>
        </p:nvSpPr>
        <p:spPr>
          <a:xfrm>
            <a:off x="6168572" y="983097"/>
            <a:ext cx="2951480" cy="5878532"/>
          </a:xfrm>
          <a:prstGeom prst="rect">
            <a:avLst/>
          </a:prstGeom>
          <a:noFill/>
        </p:spPr>
        <p:txBody>
          <a:bodyPr wrap="square" rtlCol="0">
            <a:spAutoFit/>
          </a:bodyPr>
          <a:lstStyle/>
          <a:p>
            <a:pPr algn="ctr"/>
            <a:r>
              <a:rPr lang="en-US" sz="2800" dirty="0"/>
              <a:t>Not always argon.</a:t>
            </a:r>
          </a:p>
          <a:p>
            <a:pPr algn="ctr"/>
            <a:endParaRPr lang="en-US" sz="2800" dirty="0"/>
          </a:p>
          <a:p>
            <a:pPr algn="ctr"/>
            <a:r>
              <a:rPr lang="en-US" sz="2800" dirty="0"/>
              <a:t>The atomic weight of the gas should be close to the atomic weight of the target.</a:t>
            </a:r>
          </a:p>
          <a:p>
            <a:pPr algn="ctr"/>
            <a:r>
              <a:rPr lang="en-US" sz="2800" dirty="0"/>
              <a:t> Light elements: neon</a:t>
            </a:r>
          </a:p>
          <a:p>
            <a:pPr algn="ctr"/>
            <a:r>
              <a:rPr lang="en-US" sz="2800" dirty="0"/>
              <a:t>Heavy elements:  krypton or xenon.</a:t>
            </a:r>
          </a:p>
          <a:p>
            <a:pPr algn="ctr"/>
            <a:endParaRPr lang="en-US" sz="1200" dirty="0"/>
          </a:p>
          <a:p>
            <a:pPr algn="ctr"/>
            <a:r>
              <a:rPr lang="en-US" sz="2800" dirty="0"/>
              <a:t>Reactive gases can also be used.</a:t>
            </a:r>
            <a:endParaRPr lang="en-US" sz="2800" b="1" dirty="0"/>
          </a:p>
        </p:txBody>
      </p:sp>
      <p:sp>
        <p:nvSpPr>
          <p:cNvPr id="10" name="TextBox 9">
            <a:extLst>
              <a:ext uri="{FF2B5EF4-FFF2-40B4-BE49-F238E27FC236}">
                <a16:creationId xmlns:a16="http://schemas.microsoft.com/office/drawing/2014/main" id="{76638C7A-03CB-C5E4-33A3-A06166B5C187}"/>
              </a:ext>
            </a:extLst>
          </p:cNvPr>
          <p:cNvSpPr txBox="1"/>
          <p:nvPr/>
        </p:nvSpPr>
        <p:spPr>
          <a:xfrm>
            <a:off x="381000" y="228600"/>
            <a:ext cx="3789680" cy="2246769"/>
          </a:xfrm>
          <a:prstGeom prst="rect">
            <a:avLst/>
          </a:prstGeom>
          <a:noFill/>
        </p:spPr>
        <p:txBody>
          <a:bodyPr wrap="square" rtlCol="0">
            <a:spAutoFit/>
          </a:bodyPr>
          <a:lstStyle/>
          <a:p>
            <a:pPr algn="ctr"/>
            <a:r>
              <a:rPr lang="en-US" sz="2800" dirty="0"/>
              <a:t>There are different ways to give the collision material energy. High voltage shown here (common approach).</a:t>
            </a:r>
            <a:endParaRPr lang="en-US" sz="2800" b="1" dirty="0"/>
          </a:p>
        </p:txBody>
      </p:sp>
    </p:spTree>
    <p:extLst>
      <p:ext uri="{BB962C8B-B14F-4D97-AF65-F5344CB8AC3E}">
        <p14:creationId xmlns:p14="http://schemas.microsoft.com/office/powerpoint/2010/main" val="8743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2C96A2-02F9-B330-F758-6C0B830FD5F6}"/>
              </a:ext>
            </a:extLst>
          </p:cNvPr>
          <p:cNvPicPr>
            <a:picLocks noChangeAspect="1"/>
          </p:cNvPicPr>
          <p:nvPr/>
        </p:nvPicPr>
        <p:blipFill>
          <a:blip r:embed="rId2"/>
          <a:stretch>
            <a:fillRect/>
          </a:stretch>
        </p:blipFill>
        <p:spPr>
          <a:xfrm>
            <a:off x="160765" y="0"/>
            <a:ext cx="8822470" cy="6858000"/>
          </a:xfrm>
          <a:prstGeom prst="rect">
            <a:avLst/>
          </a:prstGeom>
        </p:spPr>
      </p:pic>
    </p:spTree>
    <p:extLst>
      <p:ext uri="{BB962C8B-B14F-4D97-AF65-F5344CB8AC3E}">
        <p14:creationId xmlns:p14="http://schemas.microsoft.com/office/powerpoint/2010/main" val="3683111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7204</TotalTime>
  <Words>1458</Words>
  <Application>Microsoft Office PowerPoint</Application>
  <PresentationFormat>On-screen Show (4:3)</PresentationFormat>
  <Paragraphs>123</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Times New Roman</vt:lpstr>
      <vt:lpstr>Office Theme</vt:lpstr>
      <vt:lpstr>Raman Groups: Please Confirm Your Availability Now Meet me in front of this room and we’ll walk over</vt:lpstr>
      <vt:lpstr>(Re)submit your project proposals Tomorrow: Last day for 1st attempt without late penalty It’s ok if you didn’t get 5/5, but improve it for full points! Final resubmission due: October 28 </vt:lpstr>
      <vt:lpstr>Class project check-in  The hardest question on the project proposal:  Why do you think your work could be important? </vt:lpstr>
      <vt:lpstr>Rest of today</vt:lpstr>
      <vt:lpstr>I was asked how the NASA samples are grown</vt:lpstr>
      <vt:lpstr>  Step 2 is sputtering Nb onto silicon   What is Sputtering?  (One common growth method)  </vt:lpstr>
      <vt:lpstr>Sputtering</vt:lpstr>
      <vt:lpstr>Sputtering</vt:lpstr>
      <vt:lpstr>PowerPoint Presentation</vt:lpstr>
      <vt:lpstr>So they want Nb lines</vt:lpstr>
      <vt:lpstr>Oxygen and atoms like it like to fill up their orbitals. They will steal and/or share electrons with other atoms that are less attached to their electrons, such as metals.</vt:lpstr>
      <vt:lpstr>Niobium has 5 loosely attached electrons, but depending on how much oxygen there is, it may not get all of them</vt:lpstr>
      <vt:lpstr>The Cookie Analogy (I just made this up.)  Let’s start with two volunteers that enjoy Oreos.</vt:lpstr>
      <vt:lpstr>Here are two Nb oxides. Can you identify them?  (Hint: Left one is easier to start with.)</vt:lpstr>
      <vt:lpstr>Once there are no more electrons, the oxidation can’t get any higher</vt:lpstr>
      <vt:lpstr>Why might the oxides be problematic?</vt:lpstr>
      <vt:lpstr>Even the same ratio of Nb and O can form in different patterns. Why might that matter?</vt:lpstr>
      <vt:lpstr>One group is looking at NbTiN.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Mikel Holcomb</dc:creator>
  <cp:lastModifiedBy>Mikel Holcomb</cp:lastModifiedBy>
  <cp:revision>15</cp:revision>
  <cp:lastPrinted>2025-10-22T15:22:23Z</cp:lastPrinted>
  <dcterms:created xsi:type="dcterms:W3CDTF">2025-10-16T19:03:33Z</dcterms:created>
  <dcterms:modified xsi:type="dcterms:W3CDTF">2025-10-24T14:39:12Z</dcterms:modified>
</cp:coreProperties>
</file>